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56" r:id="rId2"/>
    <p:sldId id="257" r:id="rId3"/>
    <p:sldId id="269" r:id="rId4"/>
    <p:sldId id="280" r:id="rId5"/>
    <p:sldId id="268" r:id="rId6"/>
    <p:sldId id="258" r:id="rId7"/>
    <p:sldId id="298" r:id="rId8"/>
    <p:sldId id="270" r:id="rId9"/>
    <p:sldId id="263" r:id="rId10"/>
    <p:sldId id="271" r:id="rId11"/>
    <p:sldId id="272" r:id="rId12"/>
    <p:sldId id="273" r:id="rId13"/>
    <p:sldId id="283" r:id="rId14"/>
    <p:sldId id="284" r:id="rId15"/>
    <p:sldId id="285" r:id="rId16"/>
    <p:sldId id="286" r:id="rId17"/>
    <p:sldId id="274" r:id="rId18"/>
    <p:sldId id="275" r:id="rId19"/>
    <p:sldId id="287" r:id="rId20"/>
    <p:sldId id="288" r:id="rId21"/>
    <p:sldId id="289" r:id="rId22"/>
    <p:sldId id="282" r:id="rId23"/>
    <p:sldId id="290" r:id="rId24"/>
    <p:sldId id="291" r:id="rId25"/>
    <p:sldId id="292" r:id="rId26"/>
    <p:sldId id="293" r:id="rId27"/>
    <p:sldId id="294" r:id="rId28"/>
    <p:sldId id="295" r:id="rId29"/>
    <p:sldId id="296" r:id="rId30"/>
    <p:sldId id="276" r:id="rId31"/>
    <p:sldId id="277" r:id="rId32"/>
    <p:sldId id="278" r:id="rId33"/>
    <p:sldId id="281" r:id="rId34"/>
    <p:sldId id="297" r:id="rId35"/>
    <p:sldId id="279" r:id="rId36"/>
    <p:sldId id="265" r:id="rId37"/>
    <p:sldId id="300" r:id="rId38"/>
    <p:sldId id="301" r:id="rId39"/>
    <p:sldId id="266" r:id="rId40"/>
    <p:sldId id="267" r:id="rId41"/>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46" d="100"/>
          <a:sy n="146" d="100"/>
        </p:scale>
        <p:origin x="59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F11984-8E6E-48B2-9A9E-AE45FACA68A1}" type="doc">
      <dgm:prSet loTypeId="urn:microsoft.com/office/officeart/2005/8/layout/hProcess9" loCatId="process" qsTypeId="urn:microsoft.com/office/officeart/2005/8/quickstyle/simple1" qsCatId="simple" csTypeId="urn:microsoft.com/office/officeart/2005/8/colors/accent1_2" csCatId="accent1" phldr="1"/>
      <dgm:spPr/>
    </dgm:pt>
    <dgm:pt modelId="{57A05664-48A0-4985-8452-731A86C0E32C}">
      <dgm:prSet phldrT="[Text]" custT="1"/>
      <dgm:spPr>
        <a:solidFill>
          <a:schemeClr val="tx2"/>
        </a:solidFill>
      </dgm:spPr>
      <dgm:t>
        <a:bodyPr/>
        <a:lstStyle/>
        <a:p>
          <a:r>
            <a:rPr lang="en-US" sz="1600" dirty="0"/>
            <a:t>Traditional AI</a:t>
          </a:r>
        </a:p>
        <a:p>
          <a:r>
            <a:rPr lang="en-US" sz="1600" dirty="0"/>
            <a:t>(1950s-1980s)</a:t>
          </a:r>
        </a:p>
      </dgm:t>
    </dgm:pt>
    <dgm:pt modelId="{8BFBBC14-5780-4725-86D1-56248FE00F84}" type="parTrans" cxnId="{72D5EC77-7FA3-492A-A62B-CAAEE91A29C0}">
      <dgm:prSet/>
      <dgm:spPr/>
      <dgm:t>
        <a:bodyPr/>
        <a:lstStyle/>
        <a:p>
          <a:endParaRPr lang="en-US"/>
        </a:p>
      </dgm:t>
    </dgm:pt>
    <dgm:pt modelId="{CE0EDD1E-1D43-437D-81F1-F755F42D4F14}" type="sibTrans" cxnId="{72D5EC77-7FA3-492A-A62B-CAAEE91A29C0}">
      <dgm:prSet/>
      <dgm:spPr/>
      <dgm:t>
        <a:bodyPr/>
        <a:lstStyle/>
        <a:p>
          <a:endParaRPr lang="en-US"/>
        </a:p>
      </dgm:t>
    </dgm:pt>
    <dgm:pt modelId="{D28E88FA-3588-4E19-A67C-B2B4736CDE33}">
      <dgm:prSet phldrT="[Text]" custT="1"/>
      <dgm:spPr>
        <a:solidFill>
          <a:schemeClr val="tx2"/>
        </a:solidFill>
      </dgm:spPr>
      <dgm:t>
        <a:bodyPr/>
        <a:lstStyle/>
        <a:p>
          <a:r>
            <a:rPr lang="en-US" sz="1600" dirty="0"/>
            <a:t>Machine Learning</a:t>
          </a:r>
        </a:p>
        <a:p>
          <a:r>
            <a:rPr lang="en-US" sz="1600" dirty="0"/>
            <a:t>(1980s-2010s)</a:t>
          </a:r>
        </a:p>
      </dgm:t>
    </dgm:pt>
    <dgm:pt modelId="{DF5E9FBC-0E57-4EE1-9081-659450B1B65B}" type="parTrans" cxnId="{165CBD4E-E008-4F36-B2D8-041D6FF2DF2F}">
      <dgm:prSet/>
      <dgm:spPr/>
      <dgm:t>
        <a:bodyPr/>
        <a:lstStyle/>
        <a:p>
          <a:endParaRPr lang="en-US"/>
        </a:p>
      </dgm:t>
    </dgm:pt>
    <dgm:pt modelId="{BE896DBD-CF7A-4527-BCB3-CA8DD6E14C1B}" type="sibTrans" cxnId="{165CBD4E-E008-4F36-B2D8-041D6FF2DF2F}">
      <dgm:prSet/>
      <dgm:spPr/>
      <dgm:t>
        <a:bodyPr/>
        <a:lstStyle/>
        <a:p>
          <a:endParaRPr lang="en-US"/>
        </a:p>
      </dgm:t>
    </dgm:pt>
    <dgm:pt modelId="{E76698EC-3884-427D-9C5A-11141AAD8E5C}">
      <dgm:prSet phldrT="[Text]" custT="1"/>
      <dgm:spPr>
        <a:solidFill>
          <a:schemeClr val="tx2"/>
        </a:solidFill>
      </dgm:spPr>
      <dgm:t>
        <a:bodyPr/>
        <a:lstStyle/>
        <a:p>
          <a:r>
            <a:rPr lang="en-US" sz="1600" dirty="0"/>
            <a:t>Deep Learning</a:t>
          </a:r>
        </a:p>
        <a:p>
          <a:r>
            <a:rPr lang="en-US" sz="1600" dirty="0"/>
            <a:t>(2010s-2020s)</a:t>
          </a:r>
        </a:p>
      </dgm:t>
    </dgm:pt>
    <dgm:pt modelId="{EB155DE6-B543-4590-8015-2EE194BB8B2E}" type="parTrans" cxnId="{A75A6609-0338-4E04-896F-92248324F411}">
      <dgm:prSet/>
      <dgm:spPr/>
      <dgm:t>
        <a:bodyPr/>
        <a:lstStyle/>
        <a:p>
          <a:endParaRPr lang="en-US"/>
        </a:p>
      </dgm:t>
    </dgm:pt>
    <dgm:pt modelId="{9E1541E2-7678-4705-9611-89241F3C25CE}" type="sibTrans" cxnId="{A75A6609-0338-4E04-896F-92248324F411}">
      <dgm:prSet/>
      <dgm:spPr/>
      <dgm:t>
        <a:bodyPr/>
        <a:lstStyle/>
        <a:p>
          <a:endParaRPr lang="en-US"/>
        </a:p>
      </dgm:t>
    </dgm:pt>
    <dgm:pt modelId="{7604610C-40AB-4F8A-B874-E11BC263AFAA}">
      <dgm:prSet custT="1"/>
      <dgm:spPr>
        <a:solidFill>
          <a:schemeClr val="tx2"/>
        </a:solidFill>
      </dgm:spPr>
      <dgm:t>
        <a:bodyPr/>
        <a:lstStyle/>
        <a:p>
          <a:r>
            <a:rPr lang="en-US" sz="1600" dirty="0"/>
            <a:t>Generative AI</a:t>
          </a:r>
        </a:p>
        <a:p>
          <a:r>
            <a:rPr lang="en-US" sz="1600" dirty="0"/>
            <a:t>(2020s- Now)</a:t>
          </a:r>
        </a:p>
      </dgm:t>
    </dgm:pt>
    <dgm:pt modelId="{7B39D89A-974E-4ECA-AA7F-D58E66ED83BB}" type="parTrans" cxnId="{613C5DC1-D759-4010-B5F2-EF0EEC8C0954}">
      <dgm:prSet/>
      <dgm:spPr/>
      <dgm:t>
        <a:bodyPr/>
        <a:lstStyle/>
        <a:p>
          <a:endParaRPr lang="en-US"/>
        </a:p>
      </dgm:t>
    </dgm:pt>
    <dgm:pt modelId="{97CD1A45-D225-44C0-94AF-B9D71460D763}" type="sibTrans" cxnId="{613C5DC1-D759-4010-B5F2-EF0EEC8C0954}">
      <dgm:prSet/>
      <dgm:spPr/>
      <dgm:t>
        <a:bodyPr/>
        <a:lstStyle/>
        <a:p>
          <a:endParaRPr lang="en-US"/>
        </a:p>
      </dgm:t>
    </dgm:pt>
    <dgm:pt modelId="{A7870E44-0AD0-4748-9C6B-EAEC57152960}" type="pres">
      <dgm:prSet presAssocID="{B3F11984-8E6E-48B2-9A9E-AE45FACA68A1}" presName="CompostProcess" presStyleCnt="0">
        <dgm:presLayoutVars>
          <dgm:dir/>
          <dgm:resizeHandles val="exact"/>
        </dgm:presLayoutVars>
      </dgm:prSet>
      <dgm:spPr/>
    </dgm:pt>
    <dgm:pt modelId="{4BACAC60-F9E5-4B40-B0BD-1D2F07CF2825}" type="pres">
      <dgm:prSet presAssocID="{B3F11984-8E6E-48B2-9A9E-AE45FACA68A1}" presName="arrow" presStyleLbl="bgShp" presStyleIdx="0" presStyleCnt="1"/>
      <dgm:spPr/>
    </dgm:pt>
    <dgm:pt modelId="{34529B53-7550-4EA8-87A9-2D027AA7ECCC}" type="pres">
      <dgm:prSet presAssocID="{B3F11984-8E6E-48B2-9A9E-AE45FACA68A1}" presName="linearProcess" presStyleCnt="0"/>
      <dgm:spPr/>
    </dgm:pt>
    <dgm:pt modelId="{7601BF1A-A139-4EC3-B4EC-75D72A466CAB}" type="pres">
      <dgm:prSet presAssocID="{57A05664-48A0-4985-8452-731A86C0E32C}" presName="textNode" presStyleLbl="node1" presStyleIdx="0" presStyleCnt="4" custLinFactNeighborX="2143">
        <dgm:presLayoutVars>
          <dgm:bulletEnabled val="1"/>
        </dgm:presLayoutVars>
      </dgm:prSet>
      <dgm:spPr/>
    </dgm:pt>
    <dgm:pt modelId="{68574AA7-6026-46AE-B5F8-15F9078FD2DC}" type="pres">
      <dgm:prSet presAssocID="{CE0EDD1E-1D43-437D-81F1-F755F42D4F14}" presName="sibTrans" presStyleCnt="0"/>
      <dgm:spPr/>
    </dgm:pt>
    <dgm:pt modelId="{84EDA629-5A18-4EC9-A131-789B0955E5A0}" type="pres">
      <dgm:prSet presAssocID="{D28E88FA-3588-4E19-A67C-B2B4736CDE33}" presName="textNode" presStyleLbl="node1" presStyleIdx="1" presStyleCnt="4">
        <dgm:presLayoutVars>
          <dgm:bulletEnabled val="1"/>
        </dgm:presLayoutVars>
      </dgm:prSet>
      <dgm:spPr/>
    </dgm:pt>
    <dgm:pt modelId="{CC13A579-071B-421B-8661-AAF120E2B0C2}" type="pres">
      <dgm:prSet presAssocID="{BE896DBD-CF7A-4527-BCB3-CA8DD6E14C1B}" presName="sibTrans" presStyleCnt="0"/>
      <dgm:spPr/>
    </dgm:pt>
    <dgm:pt modelId="{1A20E75B-3355-4FD3-8AFA-06FC0262AB1E}" type="pres">
      <dgm:prSet presAssocID="{E76698EC-3884-427D-9C5A-11141AAD8E5C}" presName="textNode" presStyleLbl="node1" presStyleIdx="2" presStyleCnt="4">
        <dgm:presLayoutVars>
          <dgm:bulletEnabled val="1"/>
        </dgm:presLayoutVars>
      </dgm:prSet>
      <dgm:spPr/>
    </dgm:pt>
    <dgm:pt modelId="{480A2116-AB7E-4FFE-A073-73C405CEAD2E}" type="pres">
      <dgm:prSet presAssocID="{9E1541E2-7678-4705-9611-89241F3C25CE}" presName="sibTrans" presStyleCnt="0"/>
      <dgm:spPr/>
    </dgm:pt>
    <dgm:pt modelId="{7C5E138E-A9D3-48B6-ADDD-13A85BC39A8A}" type="pres">
      <dgm:prSet presAssocID="{7604610C-40AB-4F8A-B874-E11BC263AFAA}" presName="textNode" presStyleLbl="node1" presStyleIdx="3" presStyleCnt="4">
        <dgm:presLayoutVars>
          <dgm:bulletEnabled val="1"/>
        </dgm:presLayoutVars>
      </dgm:prSet>
      <dgm:spPr/>
    </dgm:pt>
  </dgm:ptLst>
  <dgm:cxnLst>
    <dgm:cxn modelId="{A75A6609-0338-4E04-896F-92248324F411}" srcId="{B3F11984-8E6E-48B2-9A9E-AE45FACA68A1}" destId="{E76698EC-3884-427D-9C5A-11141AAD8E5C}" srcOrd="2" destOrd="0" parTransId="{EB155DE6-B543-4590-8015-2EE194BB8B2E}" sibTransId="{9E1541E2-7678-4705-9611-89241F3C25CE}"/>
    <dgm:cxn modelId="{165CBD4E-E008-4F36-B2D8-041D6FF2DF2F}" srcId="{B3F11984-8E6E-48B2-9A9E-AE45FACA68A1}" destId="{D28E88FA-3588-4E19-A67C-B2B4736CDE33}" srcOrd="1" destOrd="0" parTransId="{DF5E9FBC-0E57-4EE1-9081-659450B1B65B}" sibTransId="{BE896DBD-CF7A-4527-BCB3-CA8DD6E14C1B}"/>
    <dgm:cxn modelId="{FA989F4F-AF2A-4BBC-9A8B-232E95C8C575}" type="presOf" srcId="{B3F11984-8E6E-48B2-9A9E-AE45FACA68A1}" destId="{A7870E44-0AD0-4748-9C6B-EAEC57152960}" srcOrd="0" destOrd="0" presId="urn:microsoft.com/office/officeart/2005/8/layout/hProcess9"/>
    <dgm:cxn modelId="{AE218A74-D181-4819-8DCE-EE4A54B0CE5D}" type="presOf" srcId="{57A05664-48A0-4985-8452-731A86C0E32C}" destId="{7601BF1A-A139-4EC3-B4EC-75D72A466CAB}" srcOrd="0" destOrd="0" presId="urn:microsoft.com/office/officeart/2005/8/layout/hProcess9"/>
    <dgm:cxn modelId="{72D5EC77-7FA3-492A-A62B-CAAEE91A29C0}" srcId="{B3F11984-8E6E-48B2-9A9E-AE45FACA68A1}" destId="{57A05664-48A0-4985-8452-731A86C0E32C}" srcOrd="0" destOrd="0" parTransId="{8BFBBC14-5780-4725-86D1-56248FE00F84}" sibTransId="{CE0EDD1E-1D43-437D-81F1-F755F42D4F14}"/>
    <dgm:cxn modelId="{2D015594-2ED3-46C3-8E9C-96DFB2477A34}" type="presOf" srcId="{D28E88FA-3588-4E19-A67C-B2B4736CDE33}" destId="{84EDA629-5A18-4EC9-A131-789B0955E5A0}" srcOrd="0" destOrd="0" presId="urn:microsoft.com/office/officeart/2005/8/layout/hProcess9"/>
    <dgm:cxn modelId="{41F7D0B0-1909-48D4-BA72-BDF337B33B65}" type="presOf" srcId="{7604610C-40AB-4F8A-B874-E11BC263AFAA}" destId="{7C5E138E-A9D3-48B6-ADDD-13A85BC39A8A}" srcOrd="0" destOrd="0" presId="urn:microsoft.com/office/officeart/2005/8/layout/hProcess9"/>
    <dgm:cxn modelId="{613C5DC1-D759-4010-B5F2-EF0EEC8C0954}" srcId="{B3F11984-8E6E-48B2-9A9E-AE45FACA68A1}" destId="{7604610C-40AB-4F8A-B874-E11BC263AFAA}" srcOrd="3" destOrd="0" parTransId="{7B39D89A-974E-4ECA-AA7F-D58E66ED83BB}" sibTransId="{97CD1A45-D225-44C0-94AF-B9D71460D763}"/>
    <dgm:cxn modelId="{77D749DD-47E7-415B-9468-58F483223C3B}" type="presOf" srcId="{E76698EC-3884-427D-9C5A-11141AAD8E5C}" destId="{1A20E75B-3355-4FD3-8AFA-06FC0262AB1E}" srcOrd="0" destOrd="0" presId="urn:microsoft.com/office/officeart/2005/8/layout/hProcess9"/>
    <dgm:cxn modelId="{600B4ACE-B5D3-420C-AA82-D09974C09437}" type="presParOf" srcId="{A7870E44-0AD0-4748-9C6B-EAEC57152960}" destId="{4BACAC60-F9E5-4B40-B0BD-1D2F07CF2825}" srcOrd="0" destOrd="0" presId="urn:microsoft.com/office/officeart/2005/8/layout/hProcess9"/>
    <dgm:cxn modelId="{26BFED73-66E0-402F-9369-32BA1224BA28}" type="presParOf" srcId="{A7870E44-0AD0-4748-9C6B-EAEC57152960}" destId="{34529B53-7550-4EA8-87A9-2D027AA7ECCC}" srcOrd="1" destOrd="0" presId="urn:microsoft.com/office/officeart/2005/8/layout/hProcess9"/>
    <dgm:cxn modelId="{A7B668AA-64D3-47E1-9D86-523E872096C2}" type="presParOf" srcId="{34529B53-7550-4EA8-87A9-2D027AA7ECCC}" destId="{7601BF1A-A139-4EC3-B4EC-75D72A466CAB}" srcOrd="0" destOrd="0" presId="urn:microsoft.com/office/officeart/2005/8/layout/hProcess9"/>
    <dgm:cxn modelId="{96A3C167-8AC7-4E57-8398-E1F56C5FAA6D}" type="presParOf" srcId="{34529B53-7550-4EA8-87A9-2D027AA7ECCC}" destId="{68574AA7-6026-46AE-B5F8-15F9078FD2DC}" srcOrd="1" destOrd="0" presId="urn:microsoft.com/office/officeart/2005/8/layout/hProcess9"/>
    <dgm:cxn modelId="{1D136699-DBEB-44B7-8ADD-F3D2C4941F22}" type="presParOf" srcId="{34529B53-7550-4EA8-87A9-2D027AA7ECCC}" destId="{84EDA629-5A18-4EC9-A131-789B0955E5A0}" srcOrd="2" destOrd="0" presId="urn:microsoft.com/office/officeart/2005/8/layout/hProcess9"/>
    <dgm:cxn modelId="{123C036C-6EDE-46D2-8AF2-737863663B38}" type="presParOf" srcId="{34529B53-7550-4EA8-87A9-2D027AA7ECCC}" destId="{CC13A579-071B-421B-8661-AAF120E2B0C2}" srcOrd="3" destOrd="0" presId="urn:microsoft.com/office/officeart/2005/8/layout/hProcess9"/>
    <dgm:cxn modelId="{14152A40-4BA1-438A-B771-A27F583F4AD7}" type="presParOf" srcId="{34529B53-7550-4EA8-87A9-2D027AA7ECCC}" destId="{1A20E75B-3355-4FD3-8AFA-06FC0262AB1E}" srcOrd="4" destOrd="0" presId="urn:microsoft.com/office/officeart/2005/8/layout/hProcess9"/>
    <dgm:cxn modelId="{AE962538-5849-459E-8BD2-5D878C39E97D}" type="presParOf" srcId="{34529B53-7550-4EA8-87A9-2D027AA7ECCC}" destId="{480A2116-AB7E-4FFE-A073-73C405CEAD2E}" srcOrd="5" destOrd="0" presId="urn:microsoft.com/office/officeart/2005/8/layout/hProcess9"/>
    <dgm:cxn modelId="{91CE36C6-CA5A-4B33-9027-0CF1D07D5228}" type="presParOf" srcId="{34529B53-7550-4EA8-87A9-2D027AA7ECCC}" destId="{7C5E138E-A9D3-48B6-ADDD-13A85BC39A8A}"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43F07D-022F-4F0C-ADA9-744D474ECBE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A69E4B00-BD6F-4C18-9CF6-71E613554D8E}">
      <dgm:prSet/>
      <dgm:spPr/>
      <dgm:t>
        <a:bodyPr/>
        <a:lstStyle/>
        <a:p>
          <a:r>
            <a:rPr lang="en-US"/>
            <a:t>In Traditional Program , what are the challenges</a:t>
          </a:r>
        </a:p>
      </dgm:t>
    </dgm:pt>
    <dgm:pt modelId="{ACB331CB-1365-4C8B-944D-4640C647ADCE}" type="parTrans" cxnId="{C21F1B48-B4F4-4A9A-B263-F8A0FCA6C045}">
      <dgm:prSet/>
      <dgm:spPr/>
      <dgm:t>
        <a:bodyPr/>
        <a:lstStyle/>
        <a:p>
          <a:endParaRPr lang="en-US"/>
        </a:p>
      </dgm:t>
    </dgm:pt>
    <dgm:pt modelId="{DF54E016-9EAD-4B2D-8199-2DD738C5795D}" type="sibTrans" cxnId="{C21F1B48-B4F4-4A9A-B263-F8A0FCA6C045}">
      <dgm:prSet/>
      <dgm:spPr/>
      <dgm:t>
        <a:bodyPr/>
        <a:lstStyle/>
        <a:p>
          <a:endParaRPr lang="en-US"/>
        </a:p>
      </dgm:t>
    </dgm:pt>
    <dgm:pt modelId="{55D18D6B-0098-454E-B66A-E47932C364A1}">
      <dgm:prSet/>
      <dgm:spPr/>
      <dgm:t>
        <a:bodyPr/>
        <a:lstStyle/>
        <a:p>
          <a:r>
            <a:rPr lang="en-US"/>
            <a:t>Manually Analyze the data or Solution</a:t>
          </a:r>
        </a:p>
      </dgm:t>
    </dgm:pt>
    <dgm:pt modelId="{CE836320-5AFC-4320-B6E9-25819FE59DF7}" type="parTrans" cxnId="{F8865411-4AE7-45D8-9495-E1D060DC3719}">
      <dgm:prSet/>
      <dgm:spPr/>
      <dgm:t>
        <a:bodyPr/>
        <a:lstStyle/>
        <a:p>
          <a:endParaRPr lang="en-US"/>
        </a:p>
      </dgm:t>
    </dgm:pt>
    <dgm:pt modelId="{71F13C43-1C1B-4124-886A-411E8879B595}" type="sibTrans" cxnId="{F8865411-4AE7-45D8-9495-E1D060DC3719}">
      <dgm:prSet/>
      <dgm:spPr/>
      <dgm:t>
        <a:bodyPr/>
        <a:lstStyle/>
        <a:p>
          <a:endParaRPr lang="en-US"/>
        </a:p>
      </dgm:t>
    </dgm:pt>
    <dgm:pt modelId="{CB631BAC-09BA-4A10-8C1D-4750B5CDE6A7}">
      <dgm:prSet/>
      <dgm:spPr/>
      <dgm:t>
        <a:bodyPr/>
        <a:lstStyle/>
        <a:p>
          <a:r>
            <a:rPr lang="en-US"/>
            <a:t>Rules to be written for Every Factor.</a:t>
          </a:r>
        </a:p>
      </dgm:t>
    </dgm:pt>
    <dgm:pt modelId="{FC698636-F379-4236-B2DE-4477E73F5159}" type="parTrans" cxnId="{6589A471-4817-4A80-833F-D8D8D6ECB209}">
      <dgm:prSet/>
      <dgm:spPr/>
      <dgm:t>
        <a:bodyPr/>
        <a:lstStyle/>
        <a:p>
          <a:endParaRPr lang="en-US"/>
        </a:p>
      </dgm:t>
    </dgm:pt>
    <dgm:pt modelId="{6C914A59-CC18-4D7E-B087-B29D6520E7E6}" type="sibTrans" cxnId="{6589A471-4817-4A80-833F-D8D8D6ECB209}">
      <dgm:prSet/>
      <dgm:spPr/>
      <dgm:t>
        <a:bodyPr/>
        <a:lstStyle/>
        <a:p>
          <a:endParaRPr lang="en-US"/>
        </a:p>
      </dgm:t>
    </dgm:pt>
    <dgm:pt modelId="{FCBD8CAA-7CF0-4AE9-81A0-B020AF27113B}">
      <dgm:prSet/>
      <dgm:spPr/>
      <dgm:t>
        <a:bodyPr/>
        <a:lstStyle/>
        <a:p>
          <a:r>
            <a:rPr lang="en-US"/>
            <a:t>Consolidation of Combined Rules</a:t>
          </a:r>
        </a:p>
      </dgm:t>
    </dgm:pt>
    <dgm:pt modelId="{7DD04067-8EB5-4712-AE01-1A2980BD8E79}" type="parTrans" cxnId="{8834374E-8AF8-4C81-B47B-C4B6C2941706}">
      <dgm:prSet/>
      <dgm:spPr/>
      <dgm:t>
        <a:bodyPr/>
        <a:lstStyle/>
        <a:p>
          <a:endParaRPr lang="en-US"/>
        </a:p>
      </dgm:t>
    </dgm:pt>
    <dgm:pt modelId="{6F07835D-7AD0-41DB-900D-73CE1E0AD5F0}" type="sibTrans" cxnId="{8834374E-8AF8-4C81-B47B-C4B6C2941706}">
      <dgm:prSet/>
      <dgm:spPr/>
      <dgm:t>
        <a:bodyPr/>
        <a:lstStyle/>
        <a:p>
          <a:endParaRPr lang="en-US"/>
        </a:p>
      </dgm:t>
    </dgm:pt>
    <dgm:pt modelId="{8C5611FD-F720-489C-AE13-6A7744E4789E}">
      <dgm:prSet/>
      <dgm:spPr/>
      <dgm:t>
        <a:bodyPr/>
        <a:lstStyle/>
        <a:p>
          <a:r>
            <a:rPr lang="en-US"/>
            <a:t>Update constantly (for any change)</a:t>
          </a:r>
        </a:p>
      </dgm:t>
    </dgm:pt>
    <dgm:pt modelId="{B3531599-C10A-4AFF-A018-5FCEB452488E}" type="parTrans" cxnId="{27339F70-F040-471C-8FBE-5B6B4FA1D404}">
      <dgm:prSet/>
      <dgm:spPr/>
      <dgm:t>
        <a:bodyPr/>
        <a:lstStyle/>
        <a:p>
          <a:endParaRPr lang="en-US"/>
        </a:p>
      </dgm:t>
    </dgm:pt>
    <dgm:pt modelId="{3EA53CB4-7390-4683-B9FA-B452858C776A}" type="sibTrans" cxnId="{27339F70-F040-471C-8FBE-5B6B4FA1D404}">
      <dgm:prSet/>
      <dgm:spPr/>
      <dgm:t>
        <a:bodyPr/>
        <a:lstStyle/>
        <a:p>
          <a:endParaRPr lang="en-US"/>
        </a:p>
      </dgm:t>
    </dgm:pt>
    <dgm:pt modelId="{E93D0F0C-9730-4E60-A3A8-56A502911228}" type="pres">
      <dgm:prSet presAssocID="{7543F07D-022F-4F0C-ADA9-744D474ECBEA}" presName="hierChild1" presStyleCnt="0">
        <dgm:presLayoutVars>
          <dgm:chPref val="1"/>
          <dgm:dir/>
          <dgm:animOne val="branch"/>
          <dgm:animLvl val="lvl"/>
          <dgm:resizeHandles/>
        </dgm:presLayoutVars>
      </dgm:prSet>
      <dgm:spPr/>
    </dgm:pt>
    <dgm:pt modelId="{385FA00A-C416-4609-8615-AA1450B0B830}" type="pres">
      <dgm:prSet presAssocID="{A69E4B00-BD6F-4C18-9CF6-71E613554D8E}" presName="hierRoot1" presStyleCnt="0"/>
      <dgm:spPr/>
    </dgm:pt>
    <dgm:pt modelId="{41222983-363D-40BF-AA79-56DEB47C0C31}" type="pres">
      <dgm:prSet presAssocID="{A69E4B00-BD6F-4C18-9CF6-71E613554D8E}" presName="composite" presStyleCnt="0"/>
      <dgm:spPr/>
    </dgm:pt>
    <dgm:pt modelId="{C138E1C8-B4B4-459B-ABE4-8AED8240AB53}" type="pres">
      <dgm:prSet presAssocID="{A69E4B00-BD6F-4C18-9CF6-71E613554D8E}" presName="background" presStyleLbl="node0" presStyleIdx="0" presStyleCnt="1"/>
      <dgm:spPr>
        <a:solidFill>
          <a:schemeClr val="tx2"/>
        </a:solidFill>
      </dgm:spPr>
    </dgm:pt>
    <dgm:pt modelId="{C53997BD-E4AE-403B-AEAE-B24EAA1A30BC}" type="pres">
      <dgm:prSet presAssocID="{A69E4B00-BD6F-4C18-9CF6-71E613554D8E}" presName="text" presStyleLbl="fgAcc0" presStyleIdx="0" presStyleCnt="1">
        <dgm:presLayoutVars>
          <dgm:chPref val="3"/>
        </dgm:presLayoutVars>
      </dgm:prSet>
      <dgm:spPr/>
    </dgm:pt>
    <dgm:pt modelId="{67DDA11D-3595-4C12-91E3-42090AEAB325}" type="pres">
      <dgm:prSet presAssocID="{A69E4B00-BD6F-4C18-9CF6-71E613554D8E}" presName="hierChild2" presStyleCnt="0"/>
      <dgm:spPr/>
    </dgm:pt>
    <dgm:pt modelId="{C17F4C5E-1403-4A72-97C8-16809BBE21DC}" type="pres">
      <dgm:prSet presAssocID="{CE836320-5AFC-4320-B6E9-25819FE59DF7}" presName="Name10" presStyleLbl="parChTrans1D2" presStyleIdx="0" presStyleCnt="4"/>
      <dgm:spPr/>
    </dgm:pt>
    <dgm:pt modelId="{9124974E-E53D-4C9C-90DA-115E2CD55003}" type="pres">
      <dgm:prSet presAssocID="{55D18D6B-0098-454E-B66A-E47932C364A1}" presName="hierRoot2" presStyleCnt="0"/>
      <dgm:spPr/>
    </dgm:pt>
    <dgm:pt modelId="{4277271D-FFD0-4BD2-85D8-F324CA46D26F}" type="pres">
      <dgm:prSet presAssocID="{55D18D6B-0098-454E-B66A-E47932C364A1}" presName="composite2" presStyleCnt="0"/>
      <dgm:spPr/>
    </dgm:pt>
    <dgm:pt modelId="{B85686BE-A0A6-48C5-8826-D275272FC085}" type="pres">
      <dgm:prSet presAssocID="{55D18D6B-0098-454E-B66A-E47932C364A1}" presName="background2" presStyleLbl="node2" presStyleIdx="0" presStyleCnt="4"/>
      <dgm:spPr>
        <a:solidFill>
          <a:schemeClr val="tx2"/>
        </a:solidFill>
      </dgm:spPr>
    </dgm:pt>
    <dgm:pt modelId="{3376B010-C859-4237-822F-192C96279F46}" type="pres">
      <dgm:prSet presAssocID="{55D18D6B-0098-454E-B66A-E47932C364A1}" presName="text2" presStyleLbl="fgAcc2" presStyleIdx="0" presStyleCnt="4">
        <dgm:presLayoutVars>
          <dgm:chPref val="3"/>
        </dgm:presLayoutVars>
      </dgm:prSet>
      <dgm:spPr/>
    </dgm:pt>
    <dgm:pt modelId="{F1CFCE8D-2438-4D2D-BA64-40BC77F64CF3}" type="pres">
      <dgm:prSet presAssocID="{55D18D6B-0098-454E-B66A-E47932C364A1}" presName="hierChild3" presStyleCnt="0"/>
      <dgm:spPr/>
    </dgm:pt>
    <dgm:pt modelId="{5169709F-25CB-4137-A09B-FE277EA4D3D1}" type="pres">
      <dgm:prSet presAssocID="{FC698636-F379-4236-B2DE-4477E73F5159}" presName="Name10" presStyleLbl="parChTrans1D2" presStyleIdx="1" presStyleCnt="4"/>
      <dgm:spPr/>
    </dgm:pt>
    <dgm:pt modelId="{CF5F70C9-9D68-493F-9A7B-4B7C7064BB2F}" type="pres">
      <dgm:prSet presAssocID="{CB631BAC-09BA-4A10-8C1D-4750B5CDE6A7}" presName="hierRoot2" presStyleCnt="0"/>
      <dgm:spPr/>
    </dgm:pt>
    <dgm:pt modelId="{F2A4BC7C-3F22-45ED-9625-F06C93AA4FB8}" type="pres">
      <dgm:prSet presAssocID="{CB631BAC-09BA-4A10-8C1D-4750B5CDE6A7}" presName="composite2" presStyleCnt="0"/>
      <dgm:spPr/>
    </dgm:pt>
    <dgm:pt modelId="{3D3500F7-7096-46BD-AC73-EFB40F01DD64}" type="pres">
      <dgm:prSet presAssocID="{CB631BAC-09BA-4A10-8C1D-4750B5CDE6A7}" presName="background2" presStyleLbl="node2" presStyleIdx="1" presStyleCnt="4"/>
      <dgm:spPr>
        <a:solidFill>
          <a:schemeClr val="tx2"/>
        </a:solidFill>
      </dgm:spPr>
    </dgm:pt>
    <dgm:pt modelId="{525B94E8-33FA-4BC1-8C8B-9BA842CF1AC7}" type="pres">
      <dgm:prSet presAssocID="{CB631BAC-09BA-4A10-8C1D-4750B5CDE6A7}" presName="text2" presStyleLbl="fgAcc2" presStyleIdx="1" presStyleCnt="4">
        <dgm:presLayoutVars>
          <dgm:chPref val="3"/>
        </dgm:presLayoutVars>
      </dgm:prSet>
      <dgm:spPr/>
    </dgm:pt>
    <dgm:pt modelId="{9C182E83-FD66-4566-8228-822408815D7B}" type="pres">
      <dgm:prSet presAssocID="{CB631BAC-09BA-4A10-8C1D-4750B5CDE6A7}" presName="hierChild3" presStyleCnt="0"/>
      <dgm:spPr/>
    </dgm:pt>
    <dgm:pt modelId="{BD1CA4B6-4422-4FDE-B6BA-73ACCC840DC6}" type="pres">
      <dgm:prSet presAssocID="{7DD04067-8EB5-4712-AE01-1A2980BD8E79}" presName="Name10" presStyleLbl="parChTrans1D2" presStyleIdx="2" presStyleCnt="4"/>
      <dgm:spPr/>
    </dgm:pt>
    <dgm:pt modelId="{E1A02310-9076-4ED8-8BCA-DFFFC1F21403}" type="pres">
      <dgm:prSet presAssocID="{FCBD8CAA-7CF0-4AE9-81A0-B020AF27113B}" presName="hierRoot2" presStyleCnt="0"/>
      <dgm:spPr/>
    </dgm:pt>
    <dgm:pt modelId="{CD78DBB5-A025-4F7B-99B5-09CDBBB7D7EB}" type="pres">
      <dgm:prSet presAssocID="{FCBD8CAA-7CF0-4AE9-81A0-B020AF27113B}" presName="composite2" presStyleCnt="0"/>
      <dgm:spPr/>
    </dgm:pt>
    <dgm:pt modelId="{960F9BF2-39DE-4D07-BE14-2C40654B1B5B}" type="pres">
      <dgm:prSet presAssocID="{FCBD8CAA-7CF0-4AE9-81A0-B020AF27113B}" presName="background2" presStyleLbl="node2" presStyleIdx="2" presStyleCnt="4"/>
      <dgm:spPr>
        <a:solidFill>
          <a:schemeClr val="tx2"/>
        </a:solidFill>
      </dgm:spPr>
    </dgm:pt>
    <dgm:pt modelId="{D7FA2F68-1F6F-4257-BF7F-AF48305CA9E3}" type="pres">
      <dgm:prSet presAssocID="{FCBD8CAA-7CF0-4AE9-81A0-B020AF27113B}" presName="text2" presStyleLbl="fgAcc2" presStyleIdx="2" presStyleCnt="4">
        <dgm:presLayoutVars>
          <dgm:chPref val="3"/>
        </dgm:presLayoutVars>
      </dgm:prSet>
      <dgm:spPr/>
    </dgm:pt>
    <dgm:pt modelId="{2A0E5CE3-4C0C-4E0C-B42E-9A4587F932EF}" type="pres">
      <dgm:prSet presAssocID="{FCBD8CAA-7CF0-4AE9-81A0-B020AF27113B}" presName="hierChild3" presStyleCnt="0"/>
      <dgm:spPr/>
    </dgm:pt>
    <dgm:pt modelId="{D8423A73-E447-4409-BF94-2E3890AC01CD}" type="pres">
      <dgm:prSet presAssocID="{B3531599-C10A-4AFF-A018-5FCEB452488E}" presName="Name10" presStyleLbl="parChTrans1D2" presStyleIdx="3" presStyleCnt="4"/>
      <dgm:spPr/>
    </dgm:pt>
    <dgm:pt modelId="{AA5ADC3E-370F-4A97-93F3-D7F418FCA2A8}" type="pres">
      <dgm:prSet presAssocID="{8C5611FD-F720-489C-AE13-6A7744E4789E}" presName="hierRoot2" presStyleCnt="0"/>
      <dgm:spPr/>
    </dgm:pt>
    <dgm:pt modelId="{20DC3D3C-C844-46AC-AFDB-3D88BCC08EBA}" type="pres">
      <dgm:prSet presAssocID="{8C5611FD-F720-489C-AE13-6A7744E4789E}" presName="composite2" presStyleCnt="0"/>
      <dgm:spPr/>
    </dgm:pt>
    <dgm:pt modelId="{B86A0449-1055-44C1-AE3B-B2BD45D33D25}" type="pres">
      <dgm:prSet presAssocID="{8C5611FD-F720-489C-AE13-6A7744E4789E}" presName="background2" presStyleLbl="node2" presStyleIdx="3" presStyleCnt="4"/>
      <dgm:spPr>
        <a:solidFill>
          <a:schemeClr val="tx2"/>
        </a:solidFill>
      </dgm:spPr>
    </dgm:pt>
    <dgm:pt modelId="{179C76F5-D372-45DF-963A-921517BC9831}" type="pres">
      <dgm:prSet presAssocID="{8C5611FD-F720-489C-AE13-6A7744E4789E}" presName="text2" presStyleLbl="fgAcc2" presStyleIdx="3" presStyleCnt="4">
        <dgm:presLayoutVars>
          <dgm:chPref val="3"/>
        </dgm:presLayoutVars>
      </dgm:prSet>
      <dgm:spPr/>
    </dgm:pt>
    <dgm:pt modelId="{E5C5EEBC-140C-41F8-82A3-73A39A2C61CB}" type="pres">
      <dgm:prSet presAssocID="{8C5611FD-F720-489C-AE13-6A7744E4789E}" presName="hierChild3" presStyleCnt="0"/>
      <dgm:spPr/>
    </dgm:pt>
  </dgm:ptLst>
  <dgm:cxnLst>
    <dgm:cxn modelId="{E048AF01-B61C-450A-9E34-057D3B7225FC}" type="presOf" srcId="{8C5611FD-F720-489C-AE13-6A7744E4789E}" destId="{179C76F5-D372-45DF-963A-921517BC9831}" srcOrd="0" destOrd="0" presId="urn:microsoft.com/office/officeart/2005/8/layout/hierarchy1"/>
    <dgm:cxn modelId="{460AEC0D-022D-44C9-BCC7-172AD7AA14D8}" type="presOf" srcId="{CE836320-5AFC-4320-B6E9-25819FE59DF7}" destId="{C17F4C5E-1403-4A72-97C8-16809BBE21DC}" srcOrd="0" destOrd="0" presId="urn:microsoft.com/office/officeart/2005/8/layout/hierarchy1"/>
    <dgm:cxn modelId="{F8865411-4AE7-45D8-9495-E1D060DC3719}" srcId="{A69E4B00-BD6F-4C18-9CF6-71E613554D8E}" destId="{55D18D6B-0098-454E-B66A-E47932C364A1}" srcOrd="0" destOrd="0" parTransId="{CE836320-5AFC-4320-B6E9-25819FE59DF7}" sibTransId="{71F13C43-1C1B-4124-886A-411E8879B595}"/>
    <dgm:cxn modelId="{F7FE9C28-CA38-4831-91B5-A1637BC7A378}" type="presOf" srcId="{7DD04067-8EB5-4712-AE01-1A2980BD8E79}" destId="{BD1CA4B6-4422-4FDE-B6BA-73ACCC840DC6}" srcOrd="0" destOrd="0" presId="urn:microsoft.com/office/officeart/2005/8/layout/hierarchy1"/>
    <dgm:cxn modelId="{34DD142E-A0D1-4FFE-BF56-194447EF56B0}" type="presOf" srcId="{55D18D6B-0098-454E-B66A-E47932C364A1}" destId="{3376B010-C859-4237-822F-192C96279F46}" srcOrd="0" destOrd="0" presId="urn:microsoft.com/office/officeart/2005/8/layout/hierarchy1"/>
    <dgm:cxn modelId="{96B7C93B-0788-4A07-ABE3-B240211CD1A2}" type="presOf" srcId="{FC698636-F379-4236-B2DE-4477E73F5159}" destId="{5169709F-25CB-4137-A09B-FE277EA4D3D1}" srcOrd="0" destOrd="0" presId="urn:microsoft.com/office/officeart/2005/8/layout/hierarchy1"/>
    <dgm:cxn modelId="{DC784E64-7FC2-43F3-8F22-67601543513C}" type="presOf" srcId="{FCBD8CAA-7CF0-4AE9-81A0-B020AF27113B}" destId="{D7FA2F68-1F6F-4257-BF7F-AF48305CA9E3}" srcOrd="0" destOrd="0" presId="urn:microsoft.com/office/officeart/2005/8/layout/hierarchy1"/>
    <dgm:cxn modelId="{C21F1B48-B4F4-4A9A-B263-F8A0FCA6C045}" srcId="{7543F07D-022F-4F0C-ADA9-744D474ECBEA}" destId="{A69E4B00-BD6F-4C18-9CF6-71E613554D8E}" srcOrd="0" destOrd="0" parTransId="{ACB331CB-1365-4C8B-944D-4640C647ADCE}" sibTransId="{DF54E016-9EAD-4B2D-8199-2DD738C5795D}"/>
    <dgm:cxn modelId="{8834374E-8AF8-4C81-B47B-C4B6C2941706}" srcId="{A69E4B00-BD6F-4C18-9CF6-71E613554D8E}" destId="{FCBD8CAA-7CF0-4AE9-81A0-B020AF27113B}" srcOrd="2" destOrd="0" parTransId="{7DD04067-8EB5-4712-AE01-1A2980BD8E79}" sibTransId="{6F07835D-7AD0-41DB-900D-73CE1E0AD5F0}"/>
    <dgm:cxn modelId="{0627896E-B7F9-457C-9D55-993F8D337A08}" type="presOf" srcId="{B3531599-C10A-4AFF-A018-5FCEB452488E}" destId="{D8423A73-E447-4409-BF94-2E3890AC01CD}" srcOrd="0" destOrd="0" presId="urn:microsoft.com/office/officeart/2005/8/layout/hierarchy1"/>
    <dgm:cxn modelId="{27339F70-F040-471C-8FBE-5B6B4FA1D404}" srcId="{A69E4B00-BD6F-4C18-9CF6-71E613554D8E}" destId="{8C5611FD-F720-489C-AE13-6A7744E4789E}" srcOrd="3" destOrd="0" parTransId="{B3531599-C10A-4AFF-A018-5FCEB452488E}" sibTransId="{3EA53CB4-7390-4683-B9FA-B452858C776A}"/>
    <dgm:cxn modelId="{6589A471-4817-4A80-833F-D8D8D6ECB209}" srcId="{A69E4B00-BD6F-4C18-9CF6-71E613554D8E}" destId="{CB631BAC-09BA-4A10-8C1D-4750B5CDE6A7}" srcOrd="1" destOrd="0" parTransId="{FC698636-F379-4236-B2DE-4477E73F5159}" sibTransId="{6C914A59-CC18-4D7E-B087-B29D6520E7E6}"/>
    <dgm:cxn modelId="{27B91F79-DF73-4F79-AF61-95696203FB36}" type="presOf" srcId="{7543F07D-022F-4F0C-ADA9-744D474ECBEA}" destId="{E93D0F0C-9730-4E60-A3A8-56A502911228}" srcOrd="0" destOrd="0" presId="urn:microsoft.com/office/officeart/2005/8/layout/hierarchy1"/>
    <dgm:cxn modelId="{296B24AC-06FB-46F2-8FC5-5970E621CE38}" type="presOf" srcId="{CB631BAC-09BA-4A10-8C1D-4750B5CDE6A7}" destId="{525B94E8-33FA-4BC1-8C8B-9BA842CF1AC7}" srcOrd="0" destOrd="0" presId="urn:microsoft.com/office/officeart/2005/8/layout/hierarchy1"/>
    <dgm:cxn modelId="{93BF77E2-AB35-4A60-AA12-7C3974AD961F}" type="presOf" srcId="{A69E4B00-BD6F-4C18-9CF6-71E613554D8E}" destId="{C53997BD-E4AE-403B-AEAE-B24EAA1A30BC}" srcOrd="0" destOrd="0" presId="urn:microsoft.com/office/officeart/2005/8/layout/hierarchy1"/>
    <dgm:cxn modelId="{2302EF49-ADE0-403C-8671-57A53168D9BF}" type="presParOf" srcId="{E93D0F0C-9730-4E60-A3A8-56A502911228}" destId="{385FA00A-C416-4609-8615-AA1450B0B830}" srcOrd="0" destOrd="0" presId="urn:microsoft.com/office/officeart/2005/8/layout/hierarchy1"/>
    <dgm:cxn modelId="{E788920A-4D4E-4C90-85D9-53A3D26B6B7A}" type="presParOf" srcId="{385FA00A-C416-4609-8615-AA1450B0B830}" destId="{41222983-363D-40BF-AA79-56DEB47C0C31}" srcOrd="0" destOrd="0" presId="urn:microsoft.com/office/officeart/2005/8/layout/hierarchy1"/>
    <dgm:cxn modelId="{292E4D68-BDD4-4E9F-952F-EA8F651B55C5}" type="presParOf" srcId="{41222983-363D-40BF-AA79-56DEB47C0C31}" destId="{C138E1C8-B4B4-459B-ABE4-8AED8240AB53}" srcOrd="0" destOrd="0" presId="urn:microsoft.com/office/officeart/2005/8/layout/hierarchy1"/>
    <dgm:cxn modelId="{5FD166E3-4E64-4FB3-82A0-8D07748AEC02}" type="presParOf" srcId="{41222983-363D-40BF-AA79-56DEB47C0C31}" destId="{C53997BD-E4AE-403B-AEAE-B24EAA1A30BC}" srcOrd="1" destOrd="0" presId="urn:microsoft.com/office/officeart/2005/8/layout/hierarchy1"/>
    <dgm:cxn modelId="{90915B5C-C428-4EC8-A1D6-A4A9B1F37161}" type="presParOf" srcId="{385FA00A-C416-4609-8615-AA1450B0B830}" destId="{67DDA11D-3595-4C12-91E3-42090AEAB325}" srcOrd="1" destOrd="0" presId="urn:microsoft.com/office/officeart/2005/8/layout/hierarchy1"/>
    <dgm:cxn modelId="{3EB2F299-6D66-4B83-8B4F-C1DDD357B260}" type="presParOf" srcId="{67DDA11D-3595-4C12-91E3-42090AEAB325}" destId="{C17F4C5E-1403-4A72-97C8-16809BBE21DC}" srcOrd="0" destOrd="0" presId="urn:microsoft.com/office/officeart/2005/8/layout/hierarchy1"/>
    <dgm:cxn modelId="{91B94565-1DA9-45E5-8F02-69C898108143}" type="presParOf" srcId="{67DDA11D-3595-4C12-91E3-42090AEAB325}" destId="{9124974E-E53D-4C9C-90DA-115E2CD55003}" srcOrd="1" destOrd="0" presId="urn:microsoft.com/office/officeart/2005/8/layout/hierarchy1"/>
    <dgm:cxn modelId="{E147C804-2924-451A-BFDF-39D76E21B1A5}" type="presParOf" srcId="{9124974E-E53D-4C9C-90DA-115E2CD55003}" destId="{4277271D-FFD0-4BD2-85D8-F324CA46D26F}" srcOrd="0" destOrd="0" presId="urn:microsoft.com/office/officeart/2005/8/layout/hierarchy1"/>
    <dgm:cxn modelId="{E8318BE5-CC3D-468A-8DE2-9B6C8ADE8969}" type="presParOf" srcId="{4277271D-FFD0-4BD2-85D8-F324CA46D26F}" destId="{B85686BE-A0A6-48C5-8826-D275272FC085}" srcOrd="0" destOrd="0" presId="urn:microsoft.com/office/officeart/2005/8/layout/hierarchy1"/>
    <dgm:cxn modelId="{FC664E4D-AA79-4D3B-A3B8-845FF3EDE19C}" type="presParOf" srcId="{4277271D-FFD0-4BD2-85D8-F324CA46D26F}" destId="{3376B010-C859-4237-822F-192C96279F46}" srcOrd="1" destOrd="0" presId="urn:microsoft.com/office/officeart/2005/8/layout/hierarchy1"/>
    <dgm:cxn modelId="{50A49041-D68A-4DE3-9B80-A1C80DD13122}" type="presParOf" srcId="{9124974E-E53D-4C9C-90DA-115E2CD55003}" destId="{F1CFCE8D-2438-4D2D-BA64-40BC77F64CF3}" srcOrd="1" destOrd="0" presId="urn:microsoft.com/office/officeart/2005/8/layout/hierarchy1"/>
    <dgm:cxn modelId="{C5A6DCEF-B647-438F-99A3-C9F446DCFE37}" type="presParOf" srcId="{67DDA11D-3595-4C12-91E3-42090AEAB325}" destId="{5169709F-25CB-4137-A09B-FE277EA4D3D1}" srcOrd="2" destOrd="0" presId="urn:microsoft.com/office/officeart/2005/8/layout/hierarchy1"/>
    <dgm:cxn modelId="{631E30F5-5031-41BF-83A7-152A41386B34}" type="presParOf" srcId="{67DDA11D-3595-4C12-91E3-42090AEAB325}" destId="{CF5F70C9-9D68-493F-9A7B-4B7C7064BB2F}" srcOrd="3" destOrd="0" presId="urn:microsoft.com/office/officeart/2005/8/layout/hierarchy1"/>
    <dgm:cxn modelId="{116DA9C3-010A-4FE8-ADDE-C4162F6655F9}" type="presParOf" srcId="{CF5F70C9-9D68-493F-9A7B-4B7C7064BB2F}" destId="{F2A4BC7C-3F22-45ED-9625-F06C93AA4FB8}" srcOrd="0" destOrd="0" presId="urn:microsoft.com/office/officeart/2005/8/layout/hierarchy1"/>
    <dgm:cxn modelId="{327EFE7A-2574-495A-BCDA-BCE3583D5093}" type="presParOf" srcId="{F2A4BC7C-3F22-45ED-9625-F06C93AA4FB8}" destId="{3D3500F7-7096-46BD-AC73-EFB40F01DD64}" srcOrd="0" destOrd="0" presId="urn:microsoft.com/office/officeart/2005/8/layout/hierarchy1"/>
    <dgm:cxn modelId="{2B91B352-B1FA-45E8-89BE-0B6C22512563}" type="presParOf" srcId="{F2A4BC7C-3F22-45ED-9625-F06C93AA4FB8}" destId="{525B94E8-33FA-4BC1-8C8B-9BA842CF1AC7}" srcOrd="1" destOrd="0" presId="urn:microsoft.com/office/officeart/2005/8/layout/hierarchy1"/>
    <dgm:cxn modelId="{57D030D2-3F8D-4693-B241-F0F648E40243}" type="presParOf" srcId="{CF5F70C9-9D68-493F-9A7B-4B7C7064BB2F}" destId="{9C182E83-FD66-4566-8228-822408815D7B}" srcOrd="1" destOrd="0" presId="urn:microsoft.com/office/officeart/2005/8/layout/hierarchy1"/>
    <dgm:cxn modelId="{0EFD9917-9CE8-44B7-8962-45DA58F5C3DA}" type="presParOf" srcId="{67DDA11D-3595-4C12-91E3-42090AEAB325}" destId="{BD1CA4B6-4422-4FDE-B6BA-73ACCC840DC6}" srcOrd="4" destOrd="0" presId="urn:microsoft.com/office/officeart/2005/8/layout/hierarchy1"/>
    <dgm:cxn modelId="{2E4F09E8-DF36-432D-A1F3-A177D8FBFAB5}" type="presParOf" srcId="{67DDA11D-3595-4C12-91E3-42090AEAB325}" destId="{E1A02310-9076-4ED8-8BCA-DFFFC1F21403}" srcOrd="5" destOrd="0" presId="urn:microsoft.com/office/officeart/2005/8/layout/hierarchy1"/>
    <dgm:cxn modelId="{1039C7DC-D7CB-409A-8303-D9BD221F8478}" type="presParOf" srcId="{E1A02310-9076-4ED8-8BCA-DFFFC1F21403}" destId="{CD78DBB5-A025-4F7B-99B5-09CDBBB7D7EB}" srcOrd="0" destOrd="0" presId="urn:microsoft.com/office/officeart/2005/8/layout/hierarchy1"/>
    <dgm:cxn modelId="{03691A69-744E-432A-9ED8-3C2567C3E86C}" type="presParOf" srcId="{CD78DBB5-A025-4F7B-99B5-09CDBBB7D7EB}" destId="{960F9BF2-39DE-4D07-BE14-2C40654B1B5B}" srcOrd="0" destOrd="0" presId="urn:microsoft.com/office/officeart/2005/8/layout/hierarchy1"/>
    <dgm:cxn modelId="{35D3FA3B-41B2-4BFB-B15D-537B99838CAD}" type="presParOf" srcId="{CD78DBB5-A025-4F7B-99B5-09CDBBB7D7EB}" destId="{D7FA2F68-1F6F-4257-BF7F-AF48305CA9E3}" srcOrd="1" destOrd="0" presId="urn:microsoft.com/office/officeart/2005/8/layout/hierarchy1"/>
    <dgm:cxn modelId="{235CE013-9B02-48F8-8131-A893E75A177E}" type="presParOf" srcId="{E1A02310-9076-4ED8-8BCA-DFFFC1F21403}" destId="{2A0E5CE3-4C0C-4E0C-B42E-9A4587F932EF}" srcOrd="1" destOrd="0" presId="urn:microsoft.com/office/officeart/2005/8/layout/hierarchy1"/>
    <dgm:cxn modelId="{EBE92265-09A1-4713-A655-28E710BCA989}" type="presParOf" srcId="{67DDA11D-3595-4C12-91E3-42090AEAB325}" destId="{D8423A73-E447-4409-BF94-2E3890AC01CD}" srcOrd="6" destOrd="0" presId="urn:microsoft.com/office/officeart/2005/8/layout/hierarchy1"/>
    <dgm:cxn modelId="{29669AD0-4DFE-40B7-AB2B-20C161144C17}" type="presParOf" srcId="{67DDA11D-3595-4C12-91E3-42090AEAB325}" destId="{AA5ADC3E-370F-4A97-93F3-D7F418FCA2A8}" srcOrd="7" destOrd="0" presId="urn:microsoft.com/office/officeart/2005/8/layout/hierarchy1"/>
    <dgm:cxn modelId="{7881EA6C-E6C6-4ABF-8D32-3B84DAB94577}" type="presParOf" srcId="{AA5ADC3E-370F-4A97-93F3-D7F418FCA2A8}" destId="{20DC3D3C-C844-46AC-AFDB-3D88BCC08EBA}" srcOrd="0" destOrd="0" presId="urn:microsoft.com/office/officeart/2005/8/layout/hierarchy1"/>
    <dgm:cxn modelId="{50DA0F49-4D87-4736-B484-FF0255EF2726}" type="presParOf" srcId="{20DC3D3C-C844-46AC-AFDB-3D88BCC08EBA}" destId="{B86A0449-1055-44C1-AE3B-B2BD45D33D25}" srcOrd="0" destOrd="0" presId="urn:microsoft.com/office/officeart/2005/8/layout/hierarchy1"/>
    <dgm:cxn modelId="{753E8B1E-14AD-4550-A421-AEF0B306FA96}" type="presParOf" srcId="{20DC3D3C-C844-46AC-AFDB-3D88BCC08EBA}" destId="{179C76F5-D372-45DF-963A-921517BC9831}" srcOrd="1" destOrd="0" presId="urn:microsoft.com/office/officeart/2005/8/layout/hierarchy1"/>
    <dgm:cxn modelId="{5A8CEDAD-C037-471E-8D87-9262A68E872E}" type="presParOf" srcId="{AA5ADC3E-370F-4A97-93F3-D7F418FCA2A8}" destId="{E5C5EEBC-140C-41F8-82A3-73A39A2C61C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CAC60-F9E5-4B40-B0BD-1D2F07CF2825}">
      <dsp:nvSpPr>
        <dsp:cNvPr id="0" name=""/>
        <dsp:cNvSpPr/>
      </dsp:nvSpPr>
      <dsp:spPr>
        <a:xfrm>
          <a:off x="498021" y="0"/>
          <a:ext cx="5644243" cy="328410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01BF1A-A139-4EC3-B4EC-75D72A466CAB}">
      <dsp:nvSpPr>
        <dsp:cNvPr id="0" name=""/>
        <dsp:cNvSpPr/>
      </dsp:nvSpPr>
      <dsp:spPr>
        <a:xfrm>
          <a:off x="7536" y="985232"/>
          <a:ext cx="1474610" cy="1313643"/>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Traditional AI</a:t>
          </a:r>
        </a:p>
        <a:p>
          <a:pPr marL="0" lvl="0" indent="0" algn="ctr" defTabSz="711200">
            <a:lnSpc>
              <a:spcPct val="90000"/>
            </a:lnSpc>
            <a:spcBef>
              <a:spcPct val="0"/>
            </a:spcBef>
            <a:spcAft>
              <a:spcPct val="35000"/>
            </a:spcAft>
            <a:buNone/>
          </a:pPr>
          <a:r>
            <a:rPr lang="en-US" sz="1600" kern="1200" dirty="0"/>
            <a:t>(1950s-1980s)</a:t>
          </a:r>
        </a:p>
      </dsp:txBody>
      <dsp:txXfrm>
        <a:off x="71663" y="1049359"/>
        <a:ext cx="1346356" cy="1185389"/>
      </dsp:txXfrm>
    </dsp:sp>
    <dsp:sp modelId="{84EDA629-5A18-4EC9-A131-789B0955E5A0}">
      <dsp:nvSpPr>
        <dsp:cNvPr id="0" name=""/>
        <dsp:cNvSpPr/>
      </dsp:nvSpPr>
      <dsp:spPr>
        <a:xfrm>
          <a:off x="1722648" y="985232"/>
          <a:ext cx="1474610" cy="1313643"/>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a:t>
          </a:r>
        </a:p>
        <a:p>
          <a:pPr marL="0" lvl="0" indent="0" algn="ctr" defTabSz="711200">
            <a:lnSpc>
              <a:spcPct val="90000"/>
            </a:lnSpc>
            <a:spcBef>
              <a:spcPct val="0"/>
            </a:spcBef>
            <a:spcAft>
              <a:spcPct val="35000"/>
            </a:spcAft>
            <a:buNone/>
          </a:pPr>
          <a:r>
            <a:rPr lang="en-US" sz="1600" kern="1200" dirty="0"/>
            <a:t>(1980s-2010s)</a:t>
          </a:r>
        </a:p>
      </dsp:txBody>
      <dsp:txXfrm>
        <a:off x="1786775" y="1049359"/>
        <a:ext cx="1346356" cy="1185389"/>
      </dsp:txXfrm>
    </dsp:sp>
    <dsp:sp modelId="{1A20E75B-3355-4FD3-8AFA-06FC0262AB1E}">
      <dsp:nvSpPr>
        <dsp:cNvPr id="0" name=""/>
        <dsp:cNvSpPr/>
      </dsp:nvSpPr>
      <dsp:spPr>
        <a:xfrm>
          <a:off x="3443027" y="985232"/>
          <a:ext cx="1474610" cy="1313643"/>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Deep Learning</a:t>
          </a:r>
        </a:p>
        <a:p>
          <a:pPr marL="0" lvl="0" indent="0" algn="ctr" defTabSz="711200">
            <a:lnSpc>
              <a:spcPct val="90000"/>
            </a:lnSpc>
            <a:spcBef>
              <a:spcPct val="0"/>
            </a:spcBef>
            <a:spcAft>
              <a:spcPct val="35000"/>
            </a:spcAft>
            <a:buNone/>
          </a:pPr>
          <a:r>
            <a:rPr lang="en-US" sz="1600" kern="1200" dirty="0"/>
            <a:t>(2010s-2020s)</a:t>
          </a:r>
        </a:p>
      </dsp:txBody>
      <dsp:txXfrm>
        <a:off x="3507154" y="1049359"/>
        <a:ext cx="1346356" cy="1185389"/>
      </dsp:txXfrm>
    </dsp:sp>
    <dsp:sp modelId="{7C5E138E-A9D3-48B6-ADDD-13A85BC39A8A}">
      <dsp:nvSpPr>
        <dsp:cNvPr id="0" name=""/>
        <dsp:cNvSpPr/>
      </dsp:nvSpPr>
      <dsp:spPr>
        <a:xfrm>
          <a:off x="5163405" y="985232"/>
          <a:ext cx="1474610" cy="1313643"/>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Generative AI</a:t>
          </a:r>
        </a:p>
        <a:p>
          <a:pPr marL="0" lvl="0" indent="0" algn="ctr" defTabSz="711200">
            <a:lnSpc>
              <a:spcPct val="90000"/>
            </a:lnSpc>
            <a:spcBef>
              <a:spcPct val="0"/>
            </a:spcBef>
            <a:spcAft>
              <a:spcPct val="35000"/>
            </a:spcAft>
            <a:buNone/>
          </a:pPr>
          <a:r>
            <a:rPr lang="en-US" sz="1600" kern="1200" dirty="0"/>
            <a:t>(2020s- Now)</a:t>
          </a:r>
        </a:p>
      </dsp:txBody>
      <dsp:txXfrm>
        <a:off x="5227532" y="1049359"/>
        <a:ext cx="1346356" cy="1185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23A73-E447-4409-BF94-2E3890AC01CD}">
      <dsp:nvSpPr>
        <dsp:cNvPr id="0" name=""/>
        <dsp:cNvSpPr/>
      </dsp:nvSpPr>
      <dsp:spPr>
        <a:xfrm>
          <a:off x="3740727" y="879846"/>
          <a:ext cx="2537468" cy="402534"/>
        </a:xfrm>
        <a:custGeom>
          <a:avLst/>
          <a:gdLst/>
          <a:ahLst/>
          <a:cxnLst/>
          <a:rect l="0" t="0" r="0" b="0"/>
          <a:pathLst>
            <a:path>
              <a:moveTo>
                <a:pt x="0" y="0"/>
              </a:moveTo>
              <a:lnTo>
                <a:pt x="0" y="274315"/>
              </a:lnTo>
              <a:lnTo>
                <a:pt x="2537468" y="274315"/>
              </a:lnTo>
              <a:lnTo>
                <a:pt x="2537468" y="4025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1CA4B6-4422-4FDE-B6BA-73ACCC840DC6}">
      <dsp:nvSpPr>
        <dsp:cNvPr id="0" name=""/>
        <dsp:cNvSpPr/>
      </dsp:nvSpPr>
      <dsp:spPr>
        <a:xfrm>
          <a:off x="3740727" y="879846"/>
          <a:ext cx="845822" cy="402534"/>
        </a:xfrm>
        <a:custGeom>
          <a:avLst/>
          <a:gdLst/>
          <a:ahLst/>
          <a:cxnLst/>
          <a:rect l="0" t="0" r="0" b="0"/>
          <a:pathLst>
            <a:path>
              <a:moveTo>
                <a:pt x="0" y="0"/>
              </a:moveTo>
              <a:lnTo>
                <a:pt x="0" y="274315"/>
              </a:lnTo>
              <a:lnTo>
                <a:pt x="845822" y="274315"/>
              </a:lnTo>
              <a:lnTo>
                <a:pt x="845822" y="4025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709F-25CB-4137-A09B-FE277EA4D3D1}">
      <dsp:nvSpPr>
        <dsp:cNvPr id="0" name=""/>
        <dsp:cNvSpPr/>
      </dsp:nvSpPr>
      <dsp:spPr>
        <a:xfrm>
          <a:off x="2894904" y="879846"/>
          <a:ext cx="845822" cy="402534"/>
        </a:xfrm>
        <a:custGeom>
          <a:avLst/>
          <a:gdLst/>
          <a:ahLst/>
          <a:cxnLst/>
          <a:rect l="0" t="0" r="0" b="0"/>
          <a:pathLst>
            <a:path>
              <a:moveTo>
                <a:pt x="845822" y="0"/>
              </a:moveTo>
              <a:lnTo>
                <a:pt x="845822" y="274315"/>
              </a:lnTo>
              <a:lnTo>
                <a:pt x="0" y="274315"/>
              </a:lnTo>
              <a:lnTo>
                <a:pt x="0" y="4025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7F4C5E-1403-4A72-97C8-16809BBE21DC}">
      <dsp:nvSpPr>
        <dsp:cNvPr id="0" name=""/>
        <dsp:cNvSpPr/>
      </dsp:nvSpPr>
      <dsp:spPr>
        <a:xfrm>
          <a:off x="1203258" y="879846"/>
          <a:ext cx="2537468" cy="402534"/>
        </a:xfrm>
        <a:custGeom>
          <a:avLst/>
          <a:gdLst/>
          <a:ahLst/>
          <a:cxnLst/>
          <a:rect l="0" t="0" r="0" b="0"/>
          <a:pathLst>
            <a:path>
              <a:moveTo>
                <a:pt x="2537468" y="0"/>
              </a:moveTo>
              <a:lnTo>
                <a:pt x="2537468" y="274315"/>
              </a:lnTo>
              <a:lnTo>
                <a:pt x="0" y="274315"/>
              </a:lnTo>
              <a:lnTo>
                <a:pt x="0" y="4025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38E1C8-B4B4-459B-ABE4-8AED8240AB53}">
      <dsp:nvSpPr>
        <dsp:cNvPr id="0" name=""/>
        <dsp:cNvSpPr/>
      </dsp:nvSpPr>
      <dsp:spPr>
        <a:xfrm>
          <a:off x="3048690" y="959"/>
          <a:ext cx="1384073" cy="87888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3997BD-E4AE-403B-AEAE-B24EAA1A30BC}">
      <dsp:nvSpPr>
        <dsp:cNvPr id="0" name=""/>
        <dsp:cNvSpPr/>
      </dsp:nvSpPr>
      <dsp:spPr>
        <a:xfrm>
          <a:off x="3202476" y="147056"/>
          <a:ext cx="1384073" cy="8788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 Traditional Program , what are the challenges</a:t>
          </a:r>
        </a:p>
      </dsp:txBody>
      <dsp:txXfrm>
        <a:off x="3228218" y="172798"/>
        <a:ext cx="1332589" cy="827402"/>
      </dsp:txXfrm>
    </dsp:sp>
    <dsp:sp modelId="{B85686BE-A0A6-48C5-8826-D275272FC085}">
      <dsp:nvSpPr>
        <dsp:cNvPr id="0" name=""/>
        <dsp:cNvSpPr/>
      </dsp:nvSpPr>
      <dsp:spPr>
        <a:xfrm>
          <a:off x="511221" y="1282381"/>
          <a:ext cx="1384073" cy="87888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76B010-C859-4237-822F-192C96279F46}">
      <dsp:nvSpPr>
        <dsp:cNvPr id="0" name=""/>
        <dsp:cNvSpPr/>
      </dsp:nvSpPr>
      <dsp:spPr>
        <a:xfrm>
          <a:off x="665007" y="1428477"/>
          <a:ext cx="1384073" cy="8788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Manually Analyze the data or Solution</a:t>
          </a:r>
        </a:p>
      </dsp:txBody>
      <dsp:txXfrm>
        <a:off x="690749" y="1454219"/>
        <a:ext cx="1332589" cy="827402"/>
      </dsp:txXfrm>
    </dsp:sp>
    <dsp:sp modelId="{3D3500F7-7096-46BD-AC73-EFB40F01DD64}">
      <dsp:nvSpPr>
        <dsp:cNvPr id="0" name=""/>
        <dsp:cNvSpPr/>
      </dsp:nvSpPr>
      <dsp:spPr>
        <a:xfrm>
          <a:off x="2202867" y="1282381"/>
          <a:ext cx="1384073" cy="87888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5B94E8-33FA-4BC1-8C8B-9BA842CF1AC7}">
      <dsp:nvSpPr>
        <dsp:cNvPr id="0" name=""/>
        <dsp:cNvSpPr/>
      </dsp:nvSpPr>
      <dsp:spPr>
        <a:xfrm>
          <a:off x="2356653" y="1428477"/>
          <a:ext cx="1384073" cy="8788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Rules to be written for Every Factor.</a:t>
          </a:r>
        </a:p>
      </dsp:txBody>
      <dsp:txXfrm>
        <a:off x="2382395" y="1454219"/>
        <a:ext cx="1332589" cy="827402"/>
      </dsp:txXfrm>
    </dsp:sp>
    <dsp:sp modelId="{960F9BF2-39DE-4D07-BE14-2C40654B1B5B}">
      <dsp:nvSpPr>
        <dsp:cNvPr id="0" name=""/>
        <dsp:cNvSpPr/>
      </dsp:nvSpPr>
      <dsp:spPr>
        <a:xfrm>
          <a:off x="3894512" y="1282381"/>
          <a:ext cx="1384073" cy="87888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FA2F68-1F6F-4257-BF7F-AF48305CA9E3}">
      <dsp:nvSpPr>
        <dsp:cNvPr id="0" name=""/>
        <dsp:cNvSpPr/>
      </dsp:nvSpPr>
      <dsp:spPr>
        <a:xfrm>
          <a:off x="4048298" y="1428477"/>
          <a:ext cx="1384073" cy="8788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Consolidation of Combined Rules</a:t>
          </a:r>
        </a:p>
      </dsp:txBody>
      <dsp:txXfrm>
        <a:off x="4074040" y="1454219"/>
        <a:ext cx="1332589" cy="827402"/>
      </dsp:txXfrm>
    </dsp:sp>
    <dsp:sp modelId="{B86A0449-1055-44C1-AE3B-B2BD45D33D25}">
      <dsp:nvSpPr>
        <dsp:cNvPr id="0" name=""/>
        <dsp:cNvSpPr/>
      </dsp:nvSpPr>
      <dsp:spPr>
        <a:xfrm>
          <a:off x="5586158" y="1282381"/>
          <a:ext cx="1384073" cy="87888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9C76F5-D372-45DF-963A-921517BC9831}">
      <dsp:nvSpPr>
        <dsp:cNvPr id="0" name=""/>
        <dsp:cNvSpPr/>
      </dsp:nvSpPr>
      <dsp:spPr>
        <a:xfrm>
          <a:off x="5739944" y="1428477"/>
          <a:ext cx="1384073" cy="8788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Update constantly (for any change)</a:t>
          </a:r>
        </a:p>
      </dsp:txBody>
      <dsp:txXfrm>
        <a:off x="5765686" y="1454219"/>
        <a:ext cx="1332589" cy="8274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2D5FBD-40CF-7309-E5E1-CD0BD8DD465A}"/>
              </a:ext>
            </a:extLst>
          </p:cNvPr>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r>
              <a:rPr lang="en-US"/>
              <a:t>Aravind Daram</a:t>
            </a:r>
          </a:p>
        </p:txBody>
      </p:sp>
      <p:sp>
        <p:nvSpPr>
          <p:cNvPr id="3" name="Date Placeholder 2">
            <a:extLst>
              <a:ext uri="{FF2B5EF4-FFF2-40B4-BE49-F238E27FC236}">
                <a16:creationId xmlns:a16="http://schemas.microsoft.com/office/drawing/2014/main" id="{FC86DC4F-E4B4-E73A-E320-41B0BFD9BEA6}"/>
              </a:ext>
            </a:extLst>
          </p:cNvPr>
          <p:cNvSpPr>
            <a:spLocks noGrp="1"/>
          </p:cNvSpPr>
          <p:nvPr>
            <p:ph type="dt" sz="quarter" idx="1"/>
          </p:nvPr>
        </p:nvSpPr>
        <p:spPr>
          <a:xfrm>
            <a:off x="2913063" y="0"/>
            <a:ext cx="2228850" cy="458788"/>
          </a:xfrm>
          <a:prstGeom prst="rect">
            <a:avLst/>
          </a:prstGeom>
        </p:spPr>
        <p:txBody>
          <a:bodyPr vert="horz" lIns="91440" tIns="45720" rIns="91440" bIns="45720" rtlCol="0"/>
          <a:lstStyle>
            <a:lvl1pPr algn="r">
              <a:defRPr sz="1200"/>
            </a:lvl1pPr>
          </a:lstStyle>
          <a:p>
            <a:fld id="{62488CB1-AF9F-4468-906A-7493A955F06C}" type="datetimeFigureOut">
              <a:rPr lang="en-US" smtClean="0"/>
              <a:t>4/19/2025</a:t>
            </a:fld>
            <a:endParaRPr lang="en-US"/>
          </a:p>
        </p:txBody>
      </p:sp>
      <p:sp>
        <p:nvSpPr>
          <p:cNvPr id="4" name="Footer Placeholder 3">
            <a:extLst>
              <a:ext uri="{FF2B5EF4-FFF2-40B4-BE49-F238E27FC236}">
                <a16:creationId xmlns:a16="http://schemas.microsoft.com/office/drawing/2014/main" id="{54719457-80C4-E861-D109-C8E5C28BA340}"/>
              </a:ext>
            </a:extLst>
          </p:cNvPr>
          <p:cNvSpPr>
            <a:spLocks noGrp="1"/>
          </p:cNvSpPr>
          <p:nvPr>
            <p:ph type="ftr" sz="quarter" idx="2"/>
          </p:nvPr>
        </p:nvSpPr>
        <p:spPr>
          <a:xfrm>
            <a:off x="0" y="8685213"/>
            <a:ext cx="2228850" cy="458787"/>
          </a:xfrm>
          <a:prstGeom prst="rect">
            <a:avLst/>
          </a:prstGeom>
        </p:spPr>
        <p:txBody>
          <a:bodyPr vert="horz" lIns="91440" tIns="45720" rIns="91440" bIns="45720" rtlCol="0" anchor="b"/>
          <a:lstStyle>
            <a:lvl1pPr algn="l">
              <a:defRPr sz="1200"/>
            </a:lvl1pPr>
          </a:lstStyle>
          <a:p>
            <a:r>
              <a:rPr lang="en-US"/>
              <a:t>Aravind Daram</a:t>
            </a:r>
          </a:p>
        </p:txBody>
      </p:sp>
      <p:sp>
        <p:nvSpPr>
          <p:cNvPr id="5" name="Slide Number Placeholder 4">
            <a:extLst>
              <a:ext uri="{FF2B5EF4-FFF2-40B4-BE49-F238E27FC236}">
                <a16:creationId xmlns:a16="http://schemas.microsoft.com/office/drawing/2014/main" id="{DFC20214-5CC7-C2F7-AD12-347FD666CC9E}"/>
              </a:ext>
            </a:extLst>
          </p:cNvPr>
          <p:cNvSpPr>
            <a:spLocks noGrp="1"/>
          </p:cNvSpPr>
          <p:nvPr>
            <p:ph type="sldNum" sz="quarter" idx="3"/>
          </p:nvPr>
        </p:nvSpPr>
        <p:spPr>
          <a:xfrm>
            <a:off x="2913063" y="8685213"/>
            <a:ext cx="2228850" cy="458787"/>
          </a:xfrm>
          <a:prstGeom prst="rect">
            <a:avLst/>
          </a:prstGeom>
        </p:spPr>
        <p:txBody>
          <a:bodyPr vert="horz" lIns="91440" tIns="45720" rIns="91440" bIns="45720" rtlCol="0" anchor="b"/>
          <a:lstStyle>
            <a:lvl1pPr algn="r">
              <a:defRPr sz="1200"/>
            </a:lvl1pPr>
          </a:lstStyle>
          <a:p>
            <a:fld id="{975BCE01-A250-4918-B66F-CD55A8104C88}" type="slidenum">
              <a:rPr lang="en-US" smtClean="0"/>
              <a:t>‹#›</a:t>
            </a:fld>
            <a:endParaRPr lang="en-US"/>
          </a:p>
        </p:txBody>
      </p:sp>
    </p:spTree>
    <p:extLst>
      <p:ext uri="{BB962C8B-B14F-4D97-AF65-F5344CB8AC3E}">
        <p14:creationId xmlns:p14="http://schemas.microsoft.com/office/powerpoint/2010/main" val="36512152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70961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https://www.guru99.com/artificial-intelligence-applications-examples.html</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984459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76086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25820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08148-F8E7-B8E3-05A4-3CDFA4402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8828B9-7A02-B222-EEBF-741390881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C8FACE-5732-4DC0-93A1-2D7A2E5A7408}"/>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4C6B18CF-EA6D-0E12-EE25-EB768D80B089}"/>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74060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57889-CBFC-1E0C-C088-B97E4FE5F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6B45B-F214-CE6C-DAE6-BA8922DDCA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CC10C-7444-F462-6B56-712DAB8CDC14}"/>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563C990C-0384-157A-952D-1FF9153B9BC9}"/>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009566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67941-67C8-9AC5-0527-578C167E22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184344-4E7E-705F-4CD6-A9F1419921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E8A91-8B4E-3817-6CCF-9A8ACF624436}"/>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AF65C4B5-493F-66F5-B9AA-8D15A84E21DC}"/>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539571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4A1DF-816D-B270-2165-069360CFCE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6A4C3-A532-440E-8F9D-A0AA9CCF3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1F972-90ED-247A-6DB5-8F6DC1FF4CD5}"/>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CFF6A349-4D57-02D8-D770-54122C9D7297}"/>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861712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276653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563063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746F8-EE98-582D-DA71-103421F2F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81806-5D7E-A9C9-44B1-29B9E3E9D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E3F27-3E2F-57EB-7E2E-08817A2E8C8B}"/>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04F3C4FB-EAC6-E6F0-0C73-D315486716FE}"/>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11907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6680E-8745-E119-8B45-FC48196CE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5A864-3EDB-9ED3-AED6-08FF57F8A0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FF3DE-22E1-D23B-852A-A72BAE94D041}"/>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DE528C96-98AB-36A2-8193-E73B6A23BC6D}"/>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737133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4E7EC-8CB5-21D4-148B-0B9845BB15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65C8C8-01A1-0B44-6C98-E3848B4CF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9A299-7DC7-8FFD-65AD-8C541B130DEA}"/>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1745FF1F-055F-4935-CC00-65B09D53F440}"/>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445472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https://qualityhubindia.com/future-of-ai-artificial-intelligence-potential-impacts-industries-healthcare/</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743127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E3500-BE7D-19D5-3395-91601502E8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555F92-D53D-46EB-4466-4F177C1FC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8B22BB-3870-AB7A-22EF-04BFC44EDE84}"/>
              </a:ext>
            </a:extLst>
          </p:cNvPr>
          <p:cNvSpPr>
            <a:spLocks noGrp="1"/>
          </p:cNvSpPr>
          <p:nvPr>
            <p:ph type="body" idx="1"/>
          </p:nvPr>
        </p:nvSpPr>
        <p:spPr/>
        <p:txBody>
          <a:bodyPr/>
          <a:lstStyle/>
          <a:p>
            <a:r>
              <a:rPr lang="en-US" dirty="0"/>
              <a:t>Image source: https://qualityhubindia.com/future-of-ai-artificial-intelligence-potential-impacts-industries-healthcare/</a:t>
            </a:r>
          </a:p>
        </p:txBody>
      </p:sp>
      <p:sp>
        <p:nvSpPr>
          <p:cNvPr id="4" name="Slide Number Placeholder 3">
            <a:extLst>
              <a:ext uri="{FF2B5EF4-FFF2-40B4-BE49-F238E27FC236}">
                <a16:creationId xmlns:a16="http://schemas.microsoft.com/office/drawing/2014/main" id="{D83DD31D-33E1-0FD7-9C31-A5577A880DB6}"/>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787774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81660-A25C-2543-FFE2-A9C3AE6264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2753B6-5882-1118-2368-D48E0B21D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5CA5E-1B26-9D6E-0EE2-C9E1037FE002}"/>
              </a:ext>
            </a:extLst>
          </p:cNvPr>
          <p:cNvSpPr>
            <a:spLocks noGrp="1"/>
          </p:cNvSpPr>
          <p:nvPr>
            <p:ph type="body" idx="1"/>
          </p:nvPr>
        </p:nvSpPr>
        <p:spPr/>
        <p:txBody>
          <a:bodyPr/>
          <a:lstStyle/>
          <a:p>
            <a:r>
              <a:rPr lang="en-US" dirty="0"/>
              <a:t>Image source: https://qualityhubindia.com/future-of-ai-artificial-intelligence-potential-impacts-industries-healthcare/</a:t>
            </a:r>
          </a:p>
        </p:txBody>
      </p:sp>
      <p:sp>
        <p:nvSpPr>
          <p:cNvPr id="4" name="Slide Number Placeholder 3">
            <a:extLst>
              <a:ext uri="{FF2B5EF4-FFF2-40B4-BE49-F238E27FC236}">
                <a16:creationId xmlns:a16="http://schemas.microsoft.com/office/drawing/2014/main" id="{574314B8-3096-9720-B15C-9931339ABA01}"/>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024079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68C4-5292-5645-BDEA-A12E5FF49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82203-EC25-66AD-D27E-3A0184A34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D8183B-451A-8132-FF0F-B5014D493099}"/>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9AA8132C-3663-ECFB-60E2-637F5B76D5C3}"/>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419235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4DABB-E3B9-0507-2AFC-2D7EBD409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B51D1-C1B1-6001-3B92-C111AEAC89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48D167-659B-4F74-E8CA-DC70E0B85536}"/>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A0FA71E1-35FC-D59A-10A6-37140C2E4703}"/>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647825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9AB6A-CDC2-E9FB-1DCE-EF1FB8FA66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EAE10-F0B6-DCF4-C98F-75EFEC6C67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48C04-32BD-A2D1-5331-F9F979B2D375}"/>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7D60B182-6491-F4D4-0C85-99866ED72618}"/>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978004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1AD6E-D15F-CE88-38B1-732CE13EE6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AC2D5-E01F-3F71-08F8-A8EAAAB05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22A65-6308-9C78-67F6-421CEA66FF39}"/>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DB7ACE6D-05FE-131D-D9A9-83C5118C0923}"/>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273604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41612-D851-F6A7-9EB2-7977D9FFA9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F3EDC-ED3D-85AA-2908-27F243BBCA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05E99-0FEE-0FE4-D08A-7D2185B216A4}"/>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45381DEB-D1E6-9E09-BE66-B2B30E18049E}"/>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00373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800542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372130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https://qualityhubindia.com/future-of-ai-artificial-intelligence-potential-impacts-industries-healthcare/</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803967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A537F-286E-9B80-7B03-A31300A28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8E8EE-B0BB-7BA2-6CB3-C8FFBB2D53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7CC6F-AECB-A444-3FF9-249EC99A4A90}"/>
              </a:ext>
            </a:extLst>
          </p:cNvPr>
          <p:cNvSpPr>
            <a:spLocks noGrp="1"/>
          </p:cNvSpPr>
          <p:nvPr>
            <p:ph type="body" idx="1"/>
          </p:nvPr>
        </p:nvSpPr>
        <p:spPr/>
        <p:txBody>
          <a:bodyPr/>
          <a:lstStyle/>
          <a:p>
            <a:r>
              <a:rPr lang="en-US" dirty="0"/>
              <a:t>Image source: https://qualityhubindia.com/future-of-ai-artificial-intelligence-potential-impacts-industries-healthcare/</a:t>
            </a:r>
          </a:p>
        </p:txBody>
      </p:sp>
      <p:sp>
        <p:nvSpPr>
          <p:cNvPr id="4" name="Slide Number Placeholder 3">
            <a:extLst>
              <a:ext uri="{FF2B5EF4-FFF2-40B4-BE49-F238E27FC236}">
                <a16:creationId xmlns:a16="http://schemas.microsoft.com/office/drawing/2014/main" id="{8CC2B356-A2D2-0738-2CAF-CA8651829C3A}"/>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2898356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904453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https://qualityhubindia.com/future-of-ai-artificial-intelligence-potential-impacts-industries-healthcare/</a:t>
            </a:r>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9F19C-1012-FA76-D459-39549A39A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5D86A-B525-0D6D-A44A-B8B49219E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FBE39-6F34-B827-9DE5-004749D2CDC5}"/>
              </a:ext>
            </a:extLst>
          </p:cNvPr>
          <p:cNvSpPr>
            <a:spLocks noGrp="1"/>
          </p:cNvSpPr>
          <p:nvPr>
            <p:ph type="body" idx="1"/>
          </p:nvPr>
        </p:nvSpPr>
        <p:spPr/>
        <p:txBody>
          <a:bodyPr/>
          <a:lstStyle/>
          <a:p>
            <a:r>
              <a:rPr lang="en-US" dirty="0"/>
              <a:t>Image source: https://qualityhubindia.com/future-of-ai-artificial-intelligence-potential-impacts-industries-healthcare/</a:t>
            </a:r>
          </a:p>
        </p:txBody>
      </p:sp>
      <p:sp>
        <p:nvSpPr>
          <p:cNvPr id="4" name="Slide Number Placeholder 3">
            <a:extLst>
              <a:ext uri="{FF2B5EF4-FFF2-40B4-BE49-F238E27FC236}">
                <a16:creationId xmlns:a16="http://schemas.microsoft.com/office/drawing/2014/main" id="{0F45B98B-F4B4-0C04-07A1-3DE7BB98BC51}"/>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14017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63B55-E6A8-FA9F-CB90-D96C380BF2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B7DF6-05DE-C0B5-D024-38E8FE0C4E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62D2C4-3CF3-F636-24FF-5B596B7BECC2}"/>
              </a:ext>
            </a:extLst>
          </p:cNvPr>
          <p:cNvSpPr>
            <a:spLocks noGrp="1"/>
          </p:cNvSpPr>
          <p:nvPr>
            <p:ph type="body" idx="1"/>
          </p:nvPr>
        </p:nvSpPr>
        <p:spPr/>
        <p:txBody>
          <a:bodyPr/>
          <a:lstStyle/>
          <a:p>
            <a:r>
              <a:rPr lang="en-US" dirty="0"/>
              <a:t>Image source: https://qualityhubindia.com/future-of-ai-artificial-intelligence-potential-impacts-industries-healthcare/</a:t>
            </a:r>
          </a:p>
        </p:txBody>
      </p:sp>
      <p:sp>
        <p:nvSpPr>
          <p:cNvPr id="4" name="Slide Number Placeholder 3">
            <a:extLst>
              <a:ext uri="{FF2B5EF4-FFF2-40B4-BE49-F238E27FC236}">
                <a16:creationId xmlns:a16="http://schemas.microsoft.com/office/drawing/2014/main" id="{74BE5CBA-ADC7-139C-CB90-D011A34A96B3}"/>
              </a:ext>
            </a:extLst>
          </p:cNvPr>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794280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https://mavink.com/explore/Diagram-of-Ai</a:t>
            </a:r>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68286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04190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https://www.youtube.com/watch?v=-qnMLjxJZm0</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35F32-B8E4-D910-6F3F-9E10B56575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C3A48-9490-F985-5C98-4CEF0A9946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E9C4F-BDA0-3E42-DB27-312F0439B440}"/>
              </a:ext>
            </a:extLst>
          </p:cNvPr>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a:extLst>
              <a:ext uri="{FF2B5EF4-FFF2-40B4-BE49-F238E27FC236}">
                <a16:creationId xmlns:a16="http://schemas.microsoft.com/office/drawing/2014/main" id="{A8DF1146-8603-5676-6E7F-7D8D05F07838}"/>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266323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https://medium.com/@teztecch/artificial-intelligence-is-the-simulation-of-human-intelligence-processes-by-machines-especially-5ca1b0c828ec</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35985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https://www.guru99.com/artificial-intelligence-applications-examples.html</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1.svg"/><Relationship Id="rId5" Type="http://schemas.openxmlformats.org/officeDocument/2006/relationships/image" Target="../media/image16.sv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1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 0"/>
          <p:cNvSpPr/>
          <p:nvPr/>
        </p:nvSpPr>
        <p:spPr>
          <a:xfrm>
            <a:off x="1916723" y="1081453"/>
            <a:ext cx="5310553" cy="298059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100" b="1" dirty="0">
                <a:solidFill>
                  <a:schemeClr val="bg1">
                    <a:lumMod val="95000"/>
                    <a:lumOff val="5000"/>
                  </a:schemeClr>
                </a:solidFill>
                <a:latin typeface="+mj-lt"/>
                <a:ea typeface="+mj-ea"/>
                <a:cs typeface="+mj-cs"/>
              </a:rPr>
              <a:t>Fundamentals Of AI &amp; Related Topics</a:t>
            </a:r>
          </a:p>
          <a:p>
            <a:pPr algn="ctr">
              <a:lnSpc>
                <a:spcPct val="90000"/>
              </a:lnSpc>
              <a:spcBef>
                <a:spcPct val="0"/>
              </a:spcBef>
              <a:spcAft>
                <a:spcPts val="600"/>
              </a:spcAft>
            </a:pPr>
            <a:r>
              <a:rPr lang="en-US" sz="4100" b="1" dirty="0">
                <a:solidFill>
                  <a:schemeClr val="bg1">
                    <a:lumMod val="95000"/>
                    <a:lumOff val="5000"/>
                  </a:schemeClr>
                </a:solidFill>
                <a:latin typeface="+mj-lt"/>
                <a:ea typeface="+mj-ea"/>
                <a:cs typeface="+mj-cs"/>
              </a:rPr>
              <a:t>					Aravind Daram</a:t>
            </a:r>
            <a:endParaRPr lang="en-US" sz="4100" dirty="0">
              <a:solidFill>
                <a:schemeClr val="bg1">
                  <a:lumMod val="95000"/>
                  <a:lumOff val="5000"/>
                </a:schemeClr>
              </a:solidFill>
              <a:latin typeface="+mj-lt"/>
              <a:ea typeface="+mj-ea"/>
              <a:cs typeface="+mj-cs"/>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0"/>
          <p:cNvSpPr/>
          <p:nvPr/>
        </p:nvSpPr>
        <p:spPr>
          <a:xfrm>
            <a:off x="457200" y="228600"/>
            <a:ext cx="8229600" cy="822960"/>
          </a:xfrm>
          <a:prstGeom prst="rect">
            <a:avLst/>
          </a:prstGeom>
          <a:noFill/>
          <a:ln/>
        </p:spPr>
        <p:txBody>
          <a:bodyPr wrap="square" rtlCol="0" anchor="ctr"/>
          <a:lstStyle/>
          <a:p>
            <a:r>
              <a:rPr lang="en-US" b="1" dirty="0">
                <a:solidFill>
                  <a:srgbClr val="000000"/>
                </a:solidFill>
                <a:latin typeface="Optima" pitchFamily="34" charset="0"/>
                <a:ea typeface="Optima" pitchFamily="34" charset="-122"/>
                <a:cs typeface="Optima" pitchFamily="34" charset="-120"/>
              </a:rPr>
              <a:t>More – use cases</a:t>
            </a:r>
            <a:endParaRPr lang="en-US" dirty="0"/>
          </a:p>
        </p:txBody>
      </p:sp>
      <p:sp>
        <p:nvSpPr>
          <p:cNvPr id="5" name="Text 1"/>
          <p:cNvSpPr/>
          <p:nvPr/>
        </p:nvSpPr>
        <p:spPr>
          <a:xfrm>
            <a:off x="457199" y="1143000"/>
            <a:ext cx="8053251" cy="3200400"/>
          </a:xfrm>
          <a:prstGeom prst="rect">
            <a:avLst/>
          </a:prstGeom>
          <a:noFill/>
          <a:ln/>
        </p:spPr>
        <p:txBody>
          <a:bodyPr wrap="square" rtlCol="0" anchor="t"/>
          <a:lstStyle/>
          <a:p>
            <a:endParaRPr lang="en-US" sz="1600" dirty="0"/>
          </a:p>
        </p:txBody>
      </p:sp>
      <p:sp>
        <p:nvSpPr>
          <p:cNvPr id="6" name="Rectangle 5">
            <a:extLst>
              <a:ext uri="{FF2B5EF4-FFF2-40B4-BE49-F238E27FC236}">
                <a16:creationId xmlns:a16="http://schemas.microsoft.com/office/drawing/2014/main" id="{72DB2B39-D556-C75E-FB2E-8CC380B675E7}"/>
              </a:ext>
            </a:extLst>
          </p:cNvPr>
          <p:cNvSpPr/>
          <p:nvPr/>
        </p:nvSpPr>
        <p:spPr>
          <a:xfrm>
            <a:off x="450669" y="913789"/>
            <a:ext cx="3905794" cy="21057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CA519C0-DD42-E4BA-0B09-3DB114EFA650}"/>
              </a:ext>
            </a:extLst>
          </p:cNvPr>
          <p:cNvSpPr txBox="1"/>
          <p:nvPr/>
        </p:nvSpPr>
        <p:spPr>
          <a:xfrm>
            <a:off x="633550" y="896796"/>
            <a:ext cx="3553096" cy="2031325"/>
          </a:xfrm>
          <a:prstGeom prst="rect">
            <a:avLst/>
          </a:prstGeom>
          <a:noFill/>
        </p:spPr>
        <p:txBody>
          <a:bodyPr wrap="square">
            <a:spAutoFit/>
          </a:bodyPr>
          <a:lstStyle/>
          <a:p>
            <a:pPr lvl="1"/>
            <a:r>
              <a:rPr lang="en-US" b="1" dirty="0"/>
              <a:t>Fraud Detection </a:t>
            </a:r>
          </a:p>
          <a:p>
            <a:r>
              <a:rPr lang="en-US" dirty="0"/>
              <a:t>AI models analyze transaction data to detect unusual patterns and identify fraudulent activities in real-time, providing enhanced security for financial institutions and customers. </a:t>
            </a:r>
          </a:p>
        </p:txBody>
      </p:sp>
      <p:sp>
        <p:nvSpPr>
          <p:cNvPr id="13" name="Rectangle 12">
            <a:extLst>
              <a:ext uri="{FF2B5EF4-FFF2-40B4-BE49-F238E27FC236}">
                <a16:creationId xmlns:a16="http://schemas.microsoft.com/office/drawing/2014/main" id="{170358D2-67E6-64E5-8E80-A628DB1998C0}"/>
              </a:ext>
            </a:extLst>
          </p:cNvPr>
          <p:cNvSpPr/>
          <p:nvPr/>
        </p:nvSpPr>
        <p:spPr>
          <a:xfrm>
            <a:off x="4859383" y="917956"/>
            <a:ext cx="3905794" cy="21057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52C6227-96CC-8588-A57A-38915E9B3D40}"/>
              </a:ext>
            </a:extLst>
          </p:cNvPr>
          <p:cNvSpPr txBox="1"/>
          <p:nvPr/>
        </p:nvSpPr>
        <p:spPr>
          <a:xfrm>
            <a:off x="4787539" y="900963"/>
            <a:ext cx="3971108" cy="2031325"/>
          </a:xfrm>
          <a:prstGeom prst="rect">
            <a:avLst/>
          </a:prstGeom>
          <a:noFill/>
        </p:spPr>
        <p:txBody>
          <a:bodyPr wrap="square">
            <a:spAutoFit/>
          </a:bodyPr>
          <a:lstStyle/>
          <a:p>
            <a:pPr lvl="1"/>
            <a:r>
              <a:rPr lang="en-US" b="1" dirty="0"/>
              <a:t>Autonomous Vehicles</a:t>
            </a:r>
          </a:p>
          <a:p>
            <a:pPr lvl="1"/>
            <a:r>
              <a:rPr lang="en-US" dirty="0"/>
              <a:t>AI enables self-driving cars by processing data from sensors, cameras, and GPS to navigate roads, avoid obstacles, and make driving decisions, aiming to enhance safety and convenience.. </a:t>
            </a:r>
          </a:p>
        </p:txBody>
      </p:sp>
      <p:sp>
        <p:nvSpPr>
          <p:cNvPr id="15" name="Rectangle 14">
            <a:extLst>
              <a:ext uri="{FF2B5EF4-FFF2-40B4-BE49-F238E27FC236}">
                <a16:creationId xmlns:a16="http://schemas.microsoft.com/office/drawing/2014/main" id="{E3CE3A14-5EA6-FD9C-10C7-51708F87F960}"/>
              </a:ext>
            </a:extLst>
          </p:cNvPr>
          <p:cNvSpPr/>
          <p:nvPr/>
        </p:nvSpPr>
        <p:spPr>
          <a:xfrm>
            <a:off x="450669" y="3097514"/>
            <a:ext cx="3905794" cy="21057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F793A74-5D77-E075-58B9-A2323E56D977}"/>
              </a:ext>
            </a:extLst>
          </p:cNvPr>
          <p:cNvSpPr txBox="1"/>
          <p:nvPr/>
        </p:nvSpPr>
        <p:spPr>
          <a:xfrm>
            <a:off x="280853" y="3080521"/>
            <a:ext cx="4003764" cy="2031325"/>
          </a:xfrm>
          <a:prstGeom prst="rect">
            <a:avLst/>
          </a:prstGeom>
          <a:noFill/>
        </p:spPr>
        <p:txBody>
          <a:bodyPr wrap="square">
            <a:spAutoFit/>
          </a:bodyPr>
          <a:lstStyle/>
          <a:p>
            <a:pPr lvl="1"/>
            <a:r>
              <a:rPr lang="en-US" b="1" dirty="0"/>
              <a:t>Property Valuation</a:t>
            </a:r>
          </a:p>
          <a:p>
            <a:pPr lvl="1"/>
            <a:r>
              <a:rPr lang="en-US" dirty="0"/>
              <a:t>AI models predict property values based on factors like location, market trends, and property features, aiding buyers, sellers, and real estate professionals in making decisions. </a:t>
            </a:r>
          </a:p>
        </p:txBody>
      </p:sp>
      <p:sp>
        <p:nvSpPr>
          <p:cNvPr id="17" name="Rectangle 16">
            <a:extLst>
              <a:ext uri="{FF2B5EF4-FFF2-40B4-BE49-F238E27FC236}">
                <a16:creationId xmlns:a16="http://schemas.microsoft.com/office/drawing/2014/main" id="{0DDF3554-6618-C10A-4DAA-136117EAAA3C}"/>
              </a:ext>
            </a:extLst>
          </p:cNvPr>
          <p:cNvSpPr/>
          <p:nvPr/>
        </p:nvSpPr>
        <p:spPr>
          <a:xfrm>
            <a:off x="4859383" y="3107976"/>
            <a:ext cx="3905794" cy="21057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EAE34BD0-4F58-0717-5168-5084FEE339AF}"/>
              </a:ext>
            </a:extLst>
          </p:cNvPr>
          <p:cNvSpPr txBox="1"/>
          <p:nvPr/>
        </p:nvSpPr>
        <p:spPr>
          <a:xfrm>
            <a:off x="5042264" y="3090983"/>
            <a:ext cx="3553096" cy="1754326"/>
          </a:xfrm>
          <a:prstGeom prst="rect">
            <a:avLst/>
          </a:prstGeom>
          <a:noFill/>
        </p:spPr>
        <p:txBody>
          <a:bodyPr wrap="square">
            <a:spAutoFit/>
          </a:bodyPr>
          <a:lstStyle/>
          <a:p>
            <a:pPr lvl="1"/>
            <a:r>
              <a:rPr lang="en-US" b="1" dirty="0"/>
              <a:t>Talent Acquisition</a:t>
            </a:r>
          </a:p>
          <a:p>
            <a:r>
              <a:rPr lang="en-US" dirty="0"/>
              <a:t>AI screens resumes, assesses candidates, and schedules interviews, streamlining the hiring process and helping companies to identify the best talent efficiently.</a:t>
            </a:r>
          </a:p>
        </p:txBody>
      </p:sp>
    </p:spTree>
    <p:extLst>
      <p:ext uri="{BB962C8B-B14F-4D97-AF65-F5344CB8AC3E}">
        <p14:creationId xmlns:p14="http://schemas.microsoft.com/office/powerpoint/2010/main" val="3788748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Puzzle</a:t>
            </a:r>
            <a:endParaRPr lang="en-US" sz="2400" dirty="0"/>
          </a:p>
        </p:txBody>
      </p:sp>
      <p:sp>
        <p:nvSpPr>
          <p:cNvPr id="5" name="Text 1"/>
          <p:cNvSpPr/>
          <p:nvPr/>
        </p:nvSpPr>
        <p:spPr>
          <a:xfrm>
            <a:off x="457199" y="1143000"/>
            <a:ext cx="8059783" cy="3200400"/>
          </a:xfrm>
          <a:prstGeom prst="rect">
            <a:avLst/>
          </a:prstGeom>
          <a:noFill/>
          <a:ln/>
        </p:spPr>
        <p:txBody>
          <a:bodyPr wrap="square" rtlCol="0" anchor="t"/>
          <a:lstStyle/>
          <a:p>
            <a:endParaRPr lang="en-US" sz="1600" dirty="0"/>
          </a:p>
        </p:txBody>
      </p:sp>
      <p:graphicFrame>
        <p:nvGraphicFramePr>
          <p:cNvPr id="2" name="Table 1">
            <a:extLst>
              <a:ext uri="{FF2B5EF4-FFF2-40B4-BE49-F238E27FC236}">
                <a16:creationId xmlns:a16="http://schemas.microsoft.com/office/drawing/2014/main" id="{E84E8984-98CD-D711-0E88-4064AFD80158}"/>
              </a:ext>
            </a:extLst>
          </p:cNvPr>
          <p:cNvGraphicFramePr>
            <a:graphicFrameLocks noGrp="1"/>
          </p:cNvGraphicFramePr>
          <p:nvPr>
            <p:extLst>
              <p:ext uri="{D42A27DB-BD31-4B8C-83A1-F6EECF244321}">
                <p14:modId xmlns:p14="http://schemas.microsoft.com/office/powerpoint/2010/main" val="2486321378"/>
              </p:ext>
            </p:extLst>
          </p:nvPr>
        </p:nvGraphicFramePr>
        <p:xfrm>
          <a:off x="524691" y="1245145"/>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205873613"/>
                    </a:ext>
                  </a:extLst>
                </a:gridCol>
                <a:gridCol w="3048000">
                  <a:extLst>
                    <a:ext uri="{9D8B030D-6E8A-4147-A177-3AD203B41FA5}">
                      <a16:colId xmlns:a16="http://schemas.microsoft.com/office/drawing/2014/main" val="2252122072"/>
                    </a:ext>
                  </a:extLst>
                </a:gridCol>
              </a:tblGrid>
              <a:tr h="370840">
                <a:tc>
                  <a:txBody>
                    <a:bodyPr/>
                    <a:lstStyle/>
                    <a:p>
                      <a:r>
                        <a:rPr lang="en-US" dirty="0"/>
                        <a:t>Input</a:t>
                      </a:r>
                    </a:p>
                  </a:txBody>
                  <a:tcPr>
                    <a:solidFill>
                      <a:schemeClr val="tx2"/>
                    </a:solidFill>
                  </a:tcPr>
                </a:tc>
                <a:tc>
                  <a:txBody>
                    <a:bodyPr/>
                    <a:lstStyle/>
                    <a:p>
                      <a:r>
                        <a:rPr lang="en-US" dirty="0"/>
                        <a:t>Output</a:t>
                      </a:r>
                    </a:p>
                  </a:txBody>
                  <a:tcPr>
                    <a:solidFill>
                      <a:schemeClr val="tx2"/>
                    </a:solidFill>
                  </a:tcPr>
                </a:tc>
                <a:extLst>
                  <a:ext uri="{0D108BD9-81ED-4DB2-BD59-A6C34878D82A}">
                    <a16:rowId xmlns:a16="http://schemas.microsoft.com/office/drawing/2014/main" val="3951045370"/>
                  </a:ext>
                </a:extLst>
              </a:tr>
              <a:tr h="370840">
                <a:tc>
                  <a:txBody>
                    <a:bodyPr/>
                    <a:lstStyle/>
                    <a:p>
                      <a:r>
                        <a:rPr lang="en-US" dirty="0"/>
                        <a:t>2</a:t>
                      </a:r>
                    </a:p>
                  </a:txBody>
                  <a:tcPr/>
                </a:tc>
                <a:tc>
                  <a:txBody>
                    <a:bodyPr/>
                    <a:lstStyle/>
                    <a:p>
                      <a:r>
                        <a:rPr lang="en-US" dirty="0"/>
                        <a:t>6</a:t>
                      </a:r>
                    </a:p>
                  </a:txBody>
                  <a:tcPr/>
                </a:tc>
                <a:extLst>
                  <a:ext uri="{0D108BD9-81ED-4DB2-BD59-A6C34878D82A}">
                    <a16:rowId xmlns:a16="http://schemas.microsoft.com/office/drawing/2014/main" val="2047281826"/>
                  </a:ext>
                </a:extLst>
              </a:tr>
              <a:tr h="370840">
                <a:tc>
                  <a:txBody>
                    <a:bodyPr/>
                    <a:lstStyle/>
                    <a:p>
                      <a:r>
                        <a:rPr lang="en-US" dirty="0"/>
                        <a:t>3</a:t>
                      </a:r>
                    </a:p>
                  </a:txBody>
                  <a:tcPr/>
                </a:tc>
                <a:tc>
                  <a:txBody>
                    <a:bodyPr/>
                    <a:lstStyle/>
                    <a:p>
                      <a:r>
                        <a:rPr lang="en-US"/>
                        <a:t>24</a:t>
                      </a:r>
                      <a:endParaRPr lang="en-US" dirty="0"/>
                    </a:p>
                  </a:txBody>
                  <a:tcPr/>
                </a:tc>
                <a:extLst>
                  <a:ext uri="{0D108BD9-81ED-4DB2-BD59-A6C34878D82A}">
                    <a16:rowId xmlns:a16="http://schemas.microsoft.com/office/drawing/2014/main" val="629029829"/>
                  </a:ext>
                </a:extLst>
              </a:tr>
              <a:tr h="370840">
                <a:tc>
                  <a:txBody>
                    <a:bodyPr/>
                    <a:lstStyle/>
                    <a:p>
                      <a:r>
                        <a:rPr lang="en-US" dirty="0"/>
                        <a:t>4</a:t>
                      </a:r>
                    </a:p>
                  </a:txBody>
                  <a:tcPr/>
                </a:tc>
                <a:tc>
                  <a:txBody>
                    <a:bodyPr/>
                    <a:lstStyle/>
                    <a:p>
                      <a:r>
                        <a:rPr lang="en-US" dirty="0"/>
                        <a:t>60</a:t>
                      </a:r>
                    </a:p>
                  </a:txBody>
                  <a:tcPr/>
                </a:tc>
                <a:extLst>
                  <a:ext uri="{0D108BD9-81ED-4DB2-BD59-A6C34878D82A}">
                    <a16:rowId xmlns:a16="http://schemas.microsoft.com/office/drawing/2014/main" val="1284715974"/>
                  </a:ext>
                </a:extLst>
              </a:tr>
              <a:tr h="370840">
                <a:tc>
                  <a:txBody>
                    <a:bodyPr/>
                    <a:lstStyle/>
                    <a:p>
                      <a:r>
                        <a:rPr lang="en-US" dirty="0"/>
                        <a:t>6</a:t>
                      </a:r>
                    </a:p>
                  </a:txBody>
                  <a:tcPr/>
                </a:tc>
                <a:tc>
                  <a:txBody>
                    <a:bodyPr/>
                    <a:lstStyle/>
                    <a:p>
                      <a:r>
                        <a:rPr lang="en-US" dirty="0"/>
                        <a:t>210</a:t>
                      </a:r>
                    </a:p>
                  </a:txBody>
                  <a:tcPr/>
                </a:tc>
                <a:extLst>
                  <a:ext uri="{0D108BD9-81ED-4DB2-BD59-A6C34878D82A}">
                    <a16:rowId xmlns:a16="http://schemas.microsoft.com/office/drawing/2014/main" val="3765390656"/>
                  </a:ext>
                </a:extLst>
              </a:tr>
              <a:tr h="370840">
                <a:tc>
                  <a:txBody>
                    <a:bodyPr/>
                    <a:lstStyle/>
                    <a:p>
                      <a:r>
                        <a:rPr lang="en-US" dirty="0"/>
                        <a:t>9</a:t>
                      </a:r>
                    </a:p>
                  </a:txBody>
                  <a:tcPr/>
                </a:tc>
                <a:tc>
                  <a:txBody>
                    <a:bodyPr/>
                    <a:lstStyle/>
                    <a:p>
                      <a:r>
                        <a:rPr lang="en-US" dirty="0"/>
                        <a:t>?</a:t>
                      </a:r>
                    </a:p>
                  </a:txBody>
                  <a:tcPr/>
                </a:tc>
                <a:extLst>
                  <a:ext uri="{0D108BD9-81ED-4DB2-BD59-A6C34878D82A}">
                    <a16:rowId xmlns:a16="http://schemas.microsoft.com/office/drawing/2014/main" val="1853127308"/>
                  </a:ext>
                </a:extLst>
              </a:tr>
            </a:tbl>
          </a:graphicData>
        </a:graphic>
      </p:graphicFrame>
    </p:spTree>
    <p:extLst>
      <p:ext uri="{BB962C8B-B14F-4D97-AF65-F5344CB8AC3E}">
        <p14:creationId xmlns:p14="http://schemas.microsoft.com/office/powerpoint/2010/main" val="1389451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Traditional Programming</a:t>
            </a:r>
            <a:endParaRPr lang="en-US" sz="2400" dirty="0"/>
          </a:p>
        </p:txBody>
      </p:sp>
      <p:sp>
        <p:nvSpPr>
          <p:cNvPr id="5" name="Text 1"/>
          <p:cNvSpPr/>
          <p:nvPr/>
        </p:nvSpPr>
        <p:spPr>
          <a:xfrm>
            <a:off x="457199" y="1143000"/>
            <a:ext cx="8059783" cy="3200400"/>
          </a:xfrm>
          <a:prstGeom prst="rect">
            <a:avLst/>
          </a:prstGeom>
          <a:noFill/>
          <a:ln/>
        </p:spPr>
        <p:txBody>
          <a:bodyPr wrap="square" rtlCol="0" anchor="t"/>
          <a:lstStyle/>
          <a:p>
            <a:endParaRPr lang="en-US" sz="1600" dirty="0"/>
          </a:p>
        </p:txBody>
      </p:sp>
      <p:sp>
        <p:nvSpPr>
          <p:cNvPr id="2" name="Rectangle 1">
            <a:extLst>
              <a:ext uri="{FF2B5EF4-FFF2-40B4-BE49-F238E27FC236}">
                <a16:creationId xmlns:a16="http://schemas.microsoft.com/office/drawing/2014/main" id="{A4940596-0A94-43DA-84DE-0478182AB94B}"/>
              </a:ext>
            </a:extLst>
          </p:cNvPr>
          <p:cNvSpPr/>
          <p:nvPr/>
        </p:nvSpPr>
        <p:spPr>
          <a:xfrm>
            <a:off x="2808515" y="1463050"/>
            <a:ext cx="2148839" cy="135200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Logic</a:t>
            </a:r>
          </a:p>
          <a:p>
            <a:pPr algn="ctr"/>
            <a:r>
              <a:rPr lang="en-US" dirty="0"/>
              <a:t>a^3-a</a:t>
            </a:r>
          </a:p>
        </p:txBody>
      </p:sp>
      <p:cxnSp>
        <p:nvCxnSpPr>
          <p:cNvPr id="6" name="Straight Arrow Connector 5">
            <a:extLst>
              <a:ext uri="{FF2B5EF4-FFF2-40B4-BE49-F238E27FC236}">
                <a16:creationId xmlns:a16="http://schemas.microsoft.com/office/drawing/2014/main" id="{83C47204-9C45-6C7F-0F4C-C30948775BFD}"/>
              </a:ext>
            </a:extLst>
          </p:cNvPr>
          <p:cNvCxnSpPr>
            <a:cxnSpLocks/>
            <a:endCxn id="2" idx="1"/>
          </p:cNvCxnSpPr>
          <p:nvPr/>
        </p:nvCxnSpPr>
        <p:spPr>
          <a:xfrm>
            <a:off x="1136469" y="2139053"/>
            <a:ext cx="1672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795477F-0B77-7D0D-5901-D3CF2C52A83E}"/>
              </a:ext>
            </a:extLst>
          </p:cNvPr>
          <p:cNvCxnSpPr/>
          <p:nvPr/>
        </p:nvCxnSpPr>
        <p:spPr>
          <a:xfrm>
            <a:off x="4957354" y="2135788"/>
            <a:ext cx="1423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FD48E04-4B77-6FAD-80DC-6ADD4E8DCE87}"/>
              </a:ext>
            </a:extLst>
          </p:cNvPr>
          <p:cNvSpPr txBox="1"/>
          <p:nvPr/>
        </p:nvSpPr>
        <p:spPr>
          <a:xfrm>
            <a:off x="457199" y="1954387"/>
            <a:ext cx="731522" cy="369332"/>
          </a:xfrm>
          <a:prstGeom prst="rect">
            <a:avLst/>
          </a:prstGeom>
          <a:noFill/>
        </p:spPr>
        <p:txBody>
          <a:bodyPr wrap="square" rtlCol="0">
            <a:spAutoFit/>
          </a:bodyPr>
          <a:lstStyle/>
          <a:p>
            <a:r>
              <a:rPr lang="en-US" dirty="0"/>
              <a:t>Input</a:t>
            </a:r>
          </a:p>
        </p:txBody>
      </p:sp>
      <p:sp>
        <p:nvSpPr>
          <p:cNvPr id="14" name="TextBox 13">
            <a:extLst>
              <a:ext uri="{FF2B5EF4-FFF2-40B4-BE49-F238E27FC236}">
                <a16:creationId xmlns:a16="http://schemas.microsoft.com/office/drawing/2014/main" id="{3D1BD753-49B1-5AB0-8FF2-39C085C296F4}"/>
              </a:ext>
            </a:extLst>
          </p:cNvPr>
          <p:cNvSpPr txBox="1"/>
          <p:nvPr/>
        </p:nvSpPr>
        <p:spPr>
          <a:xfrm>
            <a:off x="6309360" y="1907186"/>
            <a:ext cx="940526" cy="369332"/>
          </a:xfrm>
          <a:prstGeom prst="rect">
            <a:avLst/>
          </a:prstGeom>
          <a:noFill/>
        </p:spPr>
        <p:txBody>
          <a:bodyPr wrap="square" rtlCol="0">
            <a:spAutoFit/>
          </a:bodyPr>
          <a:lstStyle/>
          <a:p>
            <a:r>
              <a:rPr lang="en-US" dirty="0"/>
              <a:t>Output</a:t>
            </a:r>
          </a:p>
        </p:txBody>
      </p:sp>
      <p:sp>
        <p:nvSpPr>
          <p:cNvPr id="3" name="TextBox 2">
            <a:extLst>
              <a:ext uri="{FF2B5EF4-FFF2-40B4-BE49-F238E27FC236}">
                <a16:creationId xmlns:a16="http://schemas.microsoft.com/office/drawing/2014/main" id="{BF1023C7-1C58-6983-51AA-C3D1A3657209}"/>
              </a:ext>
            </a:extLst>
          </p:cNvPr>
          <p:cNvSpPr txBox="1"/>
          <p:nvPr/>
        </p:nvSpPr>
        <p:spPr>
          <a:xfrm>
            <a:off x="1045029" y="3448594"/>
            <a:ext cx="6374674" cy="1200329"/>
          </a:xfrm>
          <a:prstGeom prst="rect">
            <a:avLst/>
          </a:prstGeom>
          <a:noFill/>
        </p:spPr>
        <p:txBody>
          <a:bodyPr wrap="square" rtlCol="0">
            <a:spAutoFit/>
          </a:bodyPr>
          <a:lstStyle/>
          <a:p>
            <a:r>
              <a:rPr lang="en-US" dirty="0"/>
              <a:t>A Business use case gets converted into Program and same program is being executed to bring for new input. If any change is needed, then again both business and Programmer need to touch the code.</a:t>
            </a:r>
          </a:p>
        </p:txBody>
      </p:sp>
    </p:spTree>
    <p:extLst>
      <p:ext uri="{BB962C8B-B14F-4D97-AF65-F5344CB8AC3E}">
        <p14:creationId xmlns:p14="http://schemas.microsoft.com/office/powerpoint/2010/main" val="414714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15338-E785-BACB-91D9-B030449E1F54}"/>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9F7E09B9-7B7F-8AB2-544C-35E36A8784ED}"/>
              </a:ext>
            </a:extLst>
          </p:cNvPr>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Predicting Health Insurance Premium</a:t>
            </a:r>
            <a:endParaRPr lang="en-US" sz="2400" dirty="0"/>
          </a:p>
        </p:txBody>
      </p:sp>
      <p:sp>
        <p:nvSpPr>
          <p:cNvPr id="5" name="Text 1">
            <a:extLst>
              <a:ext uri="{FF2B5EF4-FFF2-40B4-BE49-F238E27FC236}">
                <a16:creationId xmlns:a16="http://schemas.microsoft.com/office/drawing/2014/main" id="{E5CBA998-6D1C-C0CA-F0CA-08A6C1E3AC9D}"/>
              </a:ext>
            </a:extLst>
          </p:cNvPr>
          <p:cNvSpPr/>
          <p:nvPr/>
        </p:nvSpPr>
        <p:spPr>
          <a:xfrm>
            <a:off x="457199" y="1142999"/>
            <a:ext cx="8059783" cy="3442063"/>
          </a:xfrm>
          <a:prstGeom prst="rect">
            <a:avLst/>
          </a:prstGeom>
          <a:noFill/>
          <a:ln/>
        </p:spPr>
        <p:txBody>
          <a:bodyPr wrap="square" rtlCol="0" anchor="t"/>
          <a:lstStyle/>
          <a:p>
            <a:endParaRPr lang="en-US" sz="1600" dirty="0"/>
          </a:p>
        </p:txBody>
      </p:sp>
      <p:graphicFrame>
        <p:nvGraphicFramePr>
          <p:cNvPr id="2" name="Table 1">
            <a:extLst>
              <a:ext uri="{FF2B5EF4-FFF2-40B4-BE49-F238E27FC236}">
                <a16:creationId xmlns:a16="http://schemas.microsoft.com/office/drawing/2014/main" id="{4BF40853-AFC4-FAA4-9A64-7E4A1DAE0C39}"/>
              </a:ext>
            </a:extLst>
          </p:cNvPr>
          <p:cNvGraphicFramePr>
            <a:graphicFrameLocks noGrp="1"/>
          </p:cNvGraphicFramePr>
          <p:nvPr>
            <p:extLst>
              <p:ext uri="{D42A27DB-BD31-4B8C-83A1-F6EECF244321}">
                <p14:modId xmlns:p14="http://schemas.microsoft.com/office/powerpoint/2010/main" val="1898437409"/>
              </p:ext>
            </p:extLst>
          </p:nvPr>
        </p:nvGraphicFramePr>
        <p:xfrm>
          <a:off x="524691" y="1245145"/>
          <a:ext cx="6096000" cy="25958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205873613"/>
                    </a:ext>
                  </a:extLst>
                </a:gridCol>
                <a:gridCol w="3048000">
                  <a:extLst>
                    <a:ext uri="{9D8B030D-6E8A-4147-A177-3AD203B41FA5}">
                      <a16:colId xmlns:a16="http://schemas.microsoft.com/office/drawing/2014/main" val="2252122072"/>
                    </a:ext>
                  </a:extLst>
                </a:gridCol>
              </a:tblGrid>
              <a:tr h="370840">
                <a:tc>
                  <a:txBody>
                    <a:bodyPr/>
                    <a:lstStyle/>
                    <a:p>
                      <a:r>
                        <a:rPr lang="en-US" dirty="0"/>
                        <a:t>Age</a:t>
                      </a:r>
                    </a:p>
                  </a:txBody>
                  <a:tcPr>
                    <a:solidFill>
                      <a:schemeClr val="tx2"/>
                    </a:solidFill>
                  </a:tcPr>
                </a:tc>
                <a:tc>
                  <a:txBody>
                    <a:bodyPr/>
                    <a:lstStyle/>
                    <a:p>
                      <a:r>
                        <a:rPr lang="en-US" dirty="0"/>
                        <a:t>Premium</a:t>
                      </a:r>
                    </a:p>
                  </a:txBody>
                  <a:tcPr>
                    <a:solidFill>
                      <a:schemeClr val="tx2"/>
                    </a:solidFill>
                  </a:tcPr>
                </a:tc>
                <a:extLst>
                  <a:ext uri="{0D108BD9-81ED-4DB2-BD59-A6C34878D82A}">
                    <a16:rowId xmlns:a16="http://schemas.microsoft.com/office/drawing/2014/main" val="3951045370"/>
                  </a:ext>
                </a:extLst>
              </a:tr>
              <a:tr h="370840">
                <a:tc>
                  <a:txBody>
                    <a:bodyPr/>
                    <a:lstStyle/>
                    <a:p>
                      <a:r>
                        <a:rPr lang="en-US" dirty="0"/>
                        <a:t>0-10</a:t>
                      </a:r>
                    </a:p>
                  </a:txBody>
                  <a:tcPr/>
                </a:tc>
                <a:tc>
                  <a:txBody>
                    <a:bodyPr/>
                    <a:lstStyle/>
                    <a:p>
                      <a:r>
                        <a:rPr lang="en-US" dirty="0"/>
                        <a:t>1000</a:t>
                      </a:r>
                    </a:p>
                  </a:txBody>
                  <a:tcPr/>
                </a:tc>
                <a:extLst>
                  <a:ext uri="{0D108BD9-81ED-4DB2-BD59-A6C34878D82A}">
                    <a16:rowId xmlns:a16="http://schemas.microsoft.com/office/drawing/2014/main" val="2047281826"/>
                  </a:ext>
                </a:extLst>
              </a:tr>
              <a:tr h="370840">
                <a:tc>
                  <a:txBody>
                    <a:bodyPr/>
                    <a:lstStyle/>
                    <a:p>
                      <a:r>
                        <a:rPr lang="en-US" dirty="0"/>
                        <a:t>11-20</a:t>
                      </a:r>
                    </a:p>
                  </a:txBody>
                  <a:tcPr/>
                </a:tc>
                <a:tc>
                  <a:txBody>
                    <a:bodyPr/>
                    <a:lstStyle/>
                    <a:p>
                      <a:r>
                        <a:rPr lang="en-US" dirty="0"/>
                        <a:t>1500</a:t>
                      </a:r>
                    </a:p>
                  </a:txBody>
                  <a:tcPr/>
                </a:tc>
                <a:extLst>
                  <a:ext uri="{0D108BD9-81ED-4DB2-BD59-A6C34878D82A}">
                    <a16:rowId xmlns:a16="http://schemas.microsoft.com/office/drawing/2014/main" val="629029829"/>
                  </a:ext>
                </a:extLst>
              </a:tr>
              <a:tr h="370840">
                <a:tc>
                  <a:txBody>
                    <a:bodyPr/>
                    <a:lstStyle/>
                    <a:p>
                      <a:r>
                        <a:rPr lang="en-US" dirty="0"/>
                        <a:t>21-30</a:t>
                      </a:r>
                    </a:p>
                  </a:txBody>
                  <a:tcPr/>
                </a:tc>
                <a:tc>
                  <a:txBody>
                    <a:bodyPr/>
                    <a:lstStyle/>
                    <a:p>
                      <a:r>
                        <a:rPr lang="en-US" dirty="0"/>
                        <a:t>2000</a:t>
                      </a:r>
                    </a:p>
                  </a:txBody>
                  <a:tcPr/>
                </a:tc>
                <a:extLst>
                  <a:ext uri="{0D108BD9-81ED-4DB2-BD59-A6C34878D82A}">
                    <a16:rowId xmlns:a16="http://schemas.microsoft.com/office/drawing/2014/main" val="1284715974"/>
                  </a:ext>
                </a:extLst>
              </a:tr>
              <a:tr h="370840">
                <a:tc>
                  <a:txBody>
                    <a:bodyPr/>
                    <a:lstStyle/>
                    <a:p>
                      <a:r>
                        <a:rPr lang="en-US" dirty="0"/>
                        <a:t>31-40</a:t>
                      </a:r>
                    </a:p>
                  </a:txBody>
                  <a:tcPr/>
                </a:tc>
                <a:tc>
                  <a:txBody>
                    <a:bodyPr/>
                    <a:lstStyle/>
                    <a:p>
                      <a:r>
                        <a:rPr lang="en-US" dirty="0"/>
                        <a:t>2500</a:t>
                      </a:r>
                    </a:p>
                  </a:txBody>
                  <a:tcPr/>
                </a:tc>
                <a:extLst>
                  <a:ext uri="{0D108BD9-81ED-4DB2-BD59-A6C34878D82A}">
                    <a16:rowId xmlns:a16="http://schemas.microsoft.com/office/drawing/2014/main" val="3765390656"/>
                  </a:ext>
                </a:extLst>
              </a:tr>
              <a:tr h="370840">
                <a:tc>
                  <a:txBody>
                    <a:bodyPr/>
                    <a:lstStyle/>
                    <a:p>
                      <a:r>
                        <a:rPr lang="en-US" dirty="0"/>
                        <a:t>45</a:t>
                      </a:r>
                    </a:p>
                  </a:txBody>
                  <a:tcPr/>
                </a:tc>
                <a:tc>
                  <a:txBody>
                    <a:bodyPr/>
                    <a:lstStyle/>
                    <a:p>
                      <a:r>
                        <a:rPr lang="en-US" dirty="0"/>
                        <a:t>?</a:t>
                      </a:r>
                    </a:p>
                  </a:txBody>
                  <a:tcPr/>
                </a:tc>
                <a:extLst>
                  <a:ext uri="{0D108BD9-81ED-4DB2-BD59-A6C34878D82A}">
                    <a16:rowId xmlns:a16="http://schemas.microsoft.com/office/drawing/2014/main" val="1853127308"/>
                  </a:ext>
                </a:extLst>
              </a:tr>
              <a:tr h="370840">
                <a:tc>
                  <a:txBody>
                    <a:bodyPr/>
                    <a:lstStyle/>
                    <a:p>
                      <a:r>
                        <a:rPr lang="en-US" dirty="0"/>
                        <a:t>55</a:t>
                      </a:r>
                    </a:p>
                  </a:txBody>
                  <a:tcPr/>
                </a:tc>
                <a:tc>
                  <a:txBody>
                    <a:bodyPr/>
                    <a:lstStyle/>
                    <a:p>
                      <a:r>
                        <a:rPr lang="en-US" dirty="0"/>
                        <a:t>?</a:t>
                      </a:r>
                    </a:p>
                  </a:txBody>
                  <a:tcPr/>
                </a:tc>
                <a:extLst>
                  <a:ext uri="{0D108BD9-81ED-4DB2-BD59-A6C34878D82A}">
                    <a16:rowId xmlns:a16="http://schemas.microsoft.com/office/drawing/2014/main" val="3764688064"/>
                  </a:ext>
                </a:extLst>
              </a:tr>
            </a:tbl>
          </a:graphicData>
        </a:graphic>
      </p:graphicFrame>
    </p:spTree>
    <p:extLst>
      <p:ext uri="{BB962C8B-B14F-4D97-AF65-F5344CB8AC3E}">
        <p14:creationId xmlns:p14="http://schemas.microsoft.com/office/powerpoint/2010/main" val="4282238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16747-06E3-6F11-B040-E307A5E9B91F}"/>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09544571-2D0B-A679-D163-36D6D4E3BF6B}"/>
              </a:ext>
            </a:extLst>
          </p:cNvPr>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Traditional Programming</a:t>
            </a:r>
            <a:endParaRPr lang="en-US" sz="2400" dirty="0"/>
          </a:p>
        </p:txBody>
      </p:sp>
      <p:sp>
        <p:nvSpPr>
          <p:cNvPr id="5" name="Text 1">
            <a:extLst>
              <a:ext uri="{FF2B5EF4-FFF2-40B4-BE49-F238E27FC236}">
                <a16:creationId xmlns:a16="http://schemas.microsoft.com/office/drawing/2014/main" id="{5B6848C6-5775-8C4B-CBD2-A41238DC4A74}"/>
              </a:ext>
            </a:extLst>
          </p:cNvPr>
          <p:cNvSpPr/>
          <p:nvPr/>
        </p:nvSpPr>
        <p:spPr>
          <a:xfrm>
            <a:off x="457199" y="1143000"/>
            <a:ext cx="8059783" cy="3200400"/>
          </a:xfrm>
          <a:prstGeom prst="rect">
            <a:avLst/>
          </a:prstGeom>
          <a:noFill/>
          <a:ln/>
        </p:spPr>
        <p:txBody>
          <a:bodyPr wrap="square" rtlCol="0" anchor="t"/>
          <a:lstStyle/>
          <a:p>
            <a:endParaRPr lang="en-US" sz="1600" dirty="0"/>
          </a:p>
        </p:txBody>
      </p:sp>
      <p:sp>
        <p:nvSpPr>
          <p:cNvPr id="2" name="Rectangle 1">
            <a:extLst>
              <a:ext uri="{FF2B5EF4-FFF2-40B4-BE49-F238E27FC236}">
                <a16:creationId xmlns:a16="http://schemas.microsoft.com/office/drawing/2014/main" id="{361F2478-9975-6B22-2D74-7A71F0D89BF3}"/>
              </a:ext>
            </a:extLst>
          </p:cNvPr>
          <p:cNvSpPr/>
          <p:nvPr/>
        </p:nvSpPr>
        <p:spPr>
          <a:xfrm>
            <a:off x="2808515" y="1463050"/>
            <a:ext cx="2148839" cy="135200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Logic/Rules for premium calculation</a:t>
            </a:r>
          </a:p>
        </p:txBody>
      </p:sp>
      <p:cxnSp>
        <p:nvCxnSpPr>
          <p:cNvPr id="6" name="Straight Arrow Connector 5">
            <a:extLst>
              <a:ext uri="{FF2B5EF4-FFF2-40B4-BE49-F238E27FC236}">
                <a16:creationId xmlns:a16="http://schemas.microsoft.com/office/drawing/2014/main" id="{4CC43BFE-EF54-DA76-6D4C-2CBF21DD08A3}"/>
              </a:ext>
            </a:extLst>
          </p:cNvPr>
          <p:cNvCxnSpPr>
            <a:cxnSpLocks/>
            <a:endCxn id="2" idx="1"/>
          </p:cNvCxnSpPr>
          <p:nvPr/>
        </p:nvCxnSpPr>
        <p:spPr>
          <a:xfrm>
            <a:off x="1136469" y="2139053"/>
            <a:ext cx="16720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B07A490-45E2-3ECF-26CE-B4D8B279C784}"/>
              </a:ext>
            </a:extLst>
          </p:cNvPr>
          <p:cNvCxnSpPr/>
          <p:nvPr/>
        </p:nvCxnSpPr>
        <p:spPr>
          <a:xfrm>
            <a:off x="4957354" y="2135788"/>
            <a:ext cx="1423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879442-EF95-D502-0584-F4616B63F912}"/>
              </a:ext>
            </a:extLst>
          </p:cNvPr>
          <p:cNvSpPr txBox="1"/>
          <p:nvPr/>
        </p:nvSpPr>
        <p:spPr>
          <a:xfrm>
            <a:off x="457199" y="1954387"/>
            <a:ext cx="731522" cy="369332"/>
          </a:xfrm>
          <a:prstGeom prst="rect">
            <a:avLst/>
          </a:prstGeom>
          <a:noFill/>
        </p:spPr>
        <p:txBody>
          <a:bodyPr wrap="square" rtlCol="0">
            <a:spAutoFit/>
          </a:bodyPr>
          <a:lstStyle/>
          <a:p>
            <a:r>
              <a:rPr lang="en-US" dirty="0"/>
              <a:t>Input</a:t>
            </a:r>
          </a:p>
        </p:txBody>
      </p:sp>
      <p:sp>
        <p:nvSpPr>
          <p:cNvPr id="14" name="TextBox 13">
            <a:extLst>
              <a:ext uri="{FF2B5EF4-FFF2-40B4-BE49-F238E27FC236}">
                <a16:creationId xmlns:a16="http://schemas.microsoft.com/office/drawing/2014/main" id="{2728FB64-3234-4279-BA3D-7AF349DAB37D}"/>
              </a:ext>
            </a:extLst>
          </p:cNvPr>
          <p:cNvSpPr txBox="1"/>
          <p:nvPr/>
        </p:nvSpPr>
        <p:spPr>
          <a:xfrm>
            <a:off x="6309360" y="1907186"/>
            <a:ext cx="940526" cy="369332"/>
          </a:xfrm>
          <a:prstGeom prst="rect">
            <a:avLst/>
          </a:prstGeom>
          <a:noFill/>
        </p:spPr>
        <p:txBody>
          <a:bodyPr wrap="square" rtlCol="0">
            <a:spAutoFit/>
          </a:bodyPr>
          <a:lstStyle/>
          <a:p>
            <a:r>
              <a:rPr lang="en-US" dirty="0"/>
              <a:t>Output</a:t>
            </a:r>
          </a:p>
        </p:txBody>
      </p:sp>
      <p:sp>
        <p:nvSpPr>
          <p:cNvPr id="3" name="TextBox 2">
            <a:extLst>
              <a:ext uri="{FF2B5EF4-FFF2-40B4-BE49-F238E27FC236}">
                <a16:creationId xmlns:a16="http://schemas.microsoft.com/office/drawing/2014/main" id="{D6DE97BD-A2F6-1EFD-AF30-72742AAEF358}"/>
              </a:ext>
            </a:extLst>
          </p:cNvPr>
          <p:cNvSpPr txBox="1"/>
          <p:nvPr/>
        </p:nvSpPr>
        <p:spPr>
          <a:xfrm>
            <a:off x="1045029" y="3448594"/>
            <a:ext cx="6374674" cy="1200329"/>
          </a:xfrm>
          <a:prstGeom prst="rect">
            <a:avLst/>
          </a:prstGeom>
          <a:noFill/>
        </p:spPr>
        <p:txBody>
          <a:bodyPr wrap="square" rtlCol="0">
            <a:spAutoFit/>
          </a:bodyPr>
          <a:lstStyle/>
          <a:p>
            <a:r>
              <a:rPr lang="en-US" dirty="0"/>
              <a:t>A Business use case gets converted into Program and same program is being executed to bring for new input. If any change is needed, then again both business and Programmer need to touch the code.</a:t>
            </a:r>
          </a:p>
        </p:txBody>
      </p:sp>
    </p:spTree>
    <p:extLst>
      <p:ext uri="{BB962C8B-B14F-4D97-AF65-F5344CB8AC3E}">
        <p14:creationId xmlns:p14="http://schemas.microsoft.com/office/powerpoint/2010/main" val="1561313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91D2A-CC11-6B1D-6B59-FAB01283815B}"/>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D6E8A776-523D-F338-0849-A3F8EA67A6C7}"/>
              </a:ext>
            </a:extLst>
          </p:cNvPr>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Predicting Health Insurance Premium - Complex</a:t>
            </a:r>
            <a:endParaRPr lang="en-US" sz="2400" dirty="0"/>
          </a:p>
        </p:txBody>
      </p:sp>
      <p:sp>
        <p:nvSpPr>
          <p:cNvPr id="5" name="Text 1">
            <a:extLst>
              <a:ext uri="{FF2B5EF4-FFF2-40B4-BE49-F238E27FC236}">
                <a16:creationId xmlns:a16="http://schemas.microsoft.com/office/drawing/2014/main" id="{DD0D8B9B-8280-740D-0FAB-98B6A9AA0795}"/>
              </a:ext>
            </a:extLst>
          </p:cNvPr>
          <p:cNvSpPr/>
          <p:nvPr/>
        </p:nvSpPr>
        <p:spPr>
          <a:xfrm>
            <a:off x="457199" y="1142999"/>
            <a:ext cx="8059783" cy="3442063"/>
          </a:xfrm>
          <a:prstGeom prst="rect">
            <a:avLst/>
          </a:prstGeom>
          <a:noFill/>
          <a:ln/>
        </p:spPr>
        <p:txBody>
          <a:bodyPr wrap="square" rtlCol="0" anchor="t"/>
          <a:lstStyle/>
          <a:p>
            <a:endParaRPr lang="en-US" sz="1600" dirty="0"/>
          </a:p>
        </p:txBody>
      </p:sp>
      <p:graphicFrame>
        <p:nvGraphicFramePr>
          <p:cNvPr id="2" name="Table 1">
            <a:extLst>
              <a:ext uri="{FF2B5EF4-FFF2-40B4-BE49-F238E27FC236}">
                <a16:creationId xmlns:a16="http://schemas.microsoft.com/office/drawing/2014/main" id="{6679BCC0-4C37-4C7E-1272-D3EF30EF4388}"/>
              </a:ext>
            </a:extLst>
          </p:cNvPr>
          <p:cNvGraphicFramePr>
            <a:graphicFrameLocks noGrp="1"/>
          </p:cNvGraphicFramePr>
          <p:nvPr>
            <p:extLst>
              <p:ext uri="{D42A27DB-BD31-4B8C-83A1-F6EECF244321}">
                <p14:modId xmlns:p14="http://schemas.microsoft.com/office/powerpoint/2010/main" val="1961722211"/>
              </p:ext>
            </p:extLst>
          </p:nvPr>
        </p:nvGraphicFramePr>
        <p:xfrm>
          <a:off x="555172" y="1245145"/>
          <a:ext cx="6720840" cy="2595880"/>
        </p:xfrm>
        <a:graphic>
          <a:graphicData uri="http://schemas.openxmlformats.org/drawingml/2006/table">
            <a:tbl>
              <a:tblPr firstRow="1" bandRow="1">
                <a:tableStyleId>{5C22544A-7EE6-4342-B048-85BDC9FD1C3A}</a:tableStyleId>
              </a:tblPr>
              <a:tblGrid>
                <a:gridCol w="991847">
                  <a:extLst>
                    <a:ext uri="{9D8B030D-6E8A-4147-A177-3AD203B41FA5}">
                      <a16:colId xmlns:a16="http://schemas.microsoft.com/office/drawing/2014/main" val="1205873613"/>
                    </a:ext>
                  </a:extLst>
                </a:gridCol>
                <a:gridCol w="1022005">
                  <a:extLst>
                    <a:ext uri="{9D8B030D-6E8A-4147-A177-3AD203B41FA5}">
                      <a16:colId xmlns:a16="http://schemas.microsoft.com/office/drawing/2014/main" val="2481813317"/>
                    </a:ext>
                  </a:extLst>
                </a:gridCol>
                <a:gridCol w="1123341">
                  <a:extLst>
                    <a:ext uri="{9D8B030D-6E8A-4147-A177-3AD203B41FA5}">
                      <a16:colId xmlns:a16="http://schemas.microsoft.com/office/drawing/2014/main" val="912318113"/>
                    </a:ext>
                  </a:extLst>
                </a:gridCol>
                <a:gridCol w="1173747">
                  <a:extLst>
                    <a:ext uri="{9D8B030D-6E8A-4147-A177-3AD203B41FA5}">
                      <a16:colId xmlns:a16="http://schemas.microsoft.com/office/drawing/2014/main" val="2556643663"/>
                    </a:ext>
                  </a:extLst>
                </a:gridCol>
                <a:gridCol w="1221179">
                  <a:extLst>
                    <a:ext uri="{9D8B030D-6E8A-4147-A177-3AD203B41FA5}">
                      <a16:colId xmlns:a16="http://schemas.microsoft.com/office/drawing/2014/main" val="2349601810"/>
                    </a:ext>
                  </a:extLst>
                </a:gridCol>
                <a:gridCol w="1188721">
                  <a:extLst>
                    <a:ext uri="{9D8B030D-6E8A-4147-A177-3AD203B41FA5}">
                      <a16:colId xmlns:a16="http://schemas.microsoft.com/office/drawing/2014/main" val="2252122072"/>
                    </a:ext>
                  </a:extLst>
                </a:gridCol>
              </a:tblGrid>
              <a:tr h="370840">
                <a:tc>
                  <a:txBody>
                    <a:bodyPr/>
                    <a:lstStyle/>
                    <a:p>
                      <a:r>
                        <a:rPr lang="en-US" dirty="0"/>
                        <a:t>Age</a:t>
                      </a:r>
                    </a:p>
                  </a:txBody>
                  <a:tcPr>
                    <a:solidFill>
                      <a:schemeClr val="tx2"/>
                    </a:solidFill>
                  </a:tcPr>
                </a:tc>
                <a:tc>
                  <a:txBody>
                    <a:bodyPr/>
                    <a:lstStyle/>
                    <a:p>
                      <a:r>
                        <a:rPr lang="en-US" dirty="0"/>
                        <a:t>BMI</a:t>
                      </a:r>
                    </a:p>
                  </a:txBody>
                  <a:tcPr>
                    <a:solidFill>
                      <a:schemeClr val="tx2"/>
                    </a:solidFill>
                  </a:tcPr>
                </a:tc>
                <a:tc>
                  <a:txBody>
                    <a:bodyPr/>
                    <a:lstStyle/>
                    <a:p>
                      <a:r>
                        <a:rPr lang="en-US" dirty="0"/>
                        <a:t>Smoking</a:t>
                      </a:r>
                    </a:p>
                  </a:txBody>
                  <a:tcPr>
                    <a:solidFill>
                      <a:schemeClr val="tx2"/>
                    </a:solidFill>
                  </a:tcPr>
                </a:tc>
                <a:tc>
                  <a:txBody>
                    <a:bodyPr/>
                    <a:lstStyle/>
                    <a:p>
                      <a:r>
                        <a:rPr lang="en-US" dirty="0"/>
                        <a:t>Children</a:t>
                      </a:r>
                    </a:p>
                  </a:txBody>
                  <a:tcPr>
                    <a:solidFill>
                      <a:schemeClr val="tx2"/>
                    </a:solidFill>
                  </a:tcPr>
                </a:tc>
                <a:tc>
                  <a:txBody>
                    <a:bodyPr/>
                    <a:lstStyle/>
                    <a:p>
                      <a:r>
                        <a:rPr lang="en-US" dirty="0"/>
                        <a:t>Region</a:t>
                      </a:r>
                    </a:p>
                  </a:txBody>
                  <a:tcPr>
                    <a:solidFill>
                      <a:schemeClr val="tx2"/>
                    </a:solidFill>
                  </a:tcPr>
                </a:tc>
                <a:tc>
                  <a:txBody>
                    <a:bodyPr/>
                    <a:lstStyle/>
                    <a:p>
                      <a:r>
                        <a:rPr lang="en-US" dirty="0"/>
                        <a:t>Premium</a:t>
                      </a:r>
                    </a:p>
                  </a:txBody>
                  <a:tcPr>
                    <a:solidFill>
                      <a:schemeClr val="tx2"/>
                    </a:solidFill>
                  </a:tcPr>
                </a:tc>
                <a:extLst>
                  <a:ext uri="{0D108BD9-81ED-4DB2-BD59-A6C34878D82A}">
                    <a16:rowId xmlns:a16="http://schemas.microsoft.com/office/drawing/2014/main" val="3951045370"/>
                  </a:ext>
                </a:extLst>
              </a:tr>
              <a:tr h="370840">
                <a:tc>
                  <a:txBody>
                    <a:bodyPr/>
                    <a:lstStyle/>
                    <a:p>
                      <a:r>
                        <a:rPr lang="en-US" dirty="0"/>
                        <a:t>25</a:t>
                      </a:r>
                    </a:p>
                  </a:txBody>
                  <a:tcPr/>
                </a:tc>
                <a:tc>
                  <a:txBody>
                    <a:bodyPr/>
                    <a:lstStyle/>
                    <a:p>
                      <a:r>
                        <a:rPr lang="en-US" dirty="0"/>
                        <a:t>25</a:t>
                      </a:r>
                    </a:p>
                  </a:txBody>
                  <a:tcPr/>
                </a:tc>
                <a:tc>
                  <a:txBody>
                    <a:bodyPr/>
                    <a:lstStyle/>
                    <a:p>
                      <a:r>
                        <a:rPr lang="en-US" dirty="0"/>
                        <a:t>No</a:t>
                      </a:r>
                    </a:p>
                  </a:txBody>
                  <a:tcPr/>
                </a:tc>
                <a:tc>
                  <a:txBody>
                    <a:bodyPr/>
                    <a:lstStyle/>
                    <a:p>
                      <a:r>
                        <a:rPr lang="en-US" dirty="0"/>
                        <a:t>0</a:t>
                      </a:r>
                    </a:p>
                  </a:txBody>
                  <a:tcPr/>
                </a:tc>
                <a:tc>
                  <a:txBody>
                    <a:bodyPr/>
                    <a:lstStyle/>
                    <a:p>
                      <a:r>
                        <a:rPr lang="en-US" dirty="0" err="1"/>
                        <a:t>SouthWest</a:t>
                      </a:r>
                      <a:endParaRPr lang="en-US" dirty="0"/>
                    </a:p>
                  </a:txBody>
                  <a:tcPr/>
                </a:tc>
                <a:tc>
                  <a:txBody>
                    <a:bodyPr/>
                    <a:lstStyle/>
                    <a:p>
                      <a:r>
                        <a:rPr lang="en-US" dirty="0"/>
                        <a:t>1000</a:t>
                      </a:r>
                    </a:p>
                  </a:txBody>
                  <a:tcPr/>
                </a:tc>
                <a:extLst>
                  <a:ext uri="{0D108BD9-81ED-4DB2-BD59-A6C34878D82A}">
                    <a16:rowId xmlns:a16="http://schemas.microsoft.com/office/drawing/2014/main" val="2047281826"/>
                  </a:ext>
                </a:extLst>
              </a:tr>
              <a:tr h="370840">
                <a:tc>
                  <a:txBody>
                    <a:bodyPr/>
                    <a:lstStyle/>
                    <a:p>
                      <a:r>
                        <a:rPr lang="en-US" dirty="0"/>
                        <a:t>30</a:t>
                      </a:r>
                    </a:p>
                  </a:txBody>
                  <a:tcPr/>
                </a:tc>
                <a:tc>
                  <a:txBody>
                    <a:bodyPr/>
                    <a:lstStyle/>
                    <a:p>
                      <a:r>
                        <a:rPr lang="en-US" dirty="0"/>
                        <a:t>29.2</a:t>
                      </a:r>
                    </a:p>
                  </a:txBody>
                  <a:tcPr/>
                </a:tc>
                <a:tc>
                  <a:txBody>
                    <a:bodyPr/>
                    <a:lstStyle/>
                    <a:p>
                      <a:r>
                        <a:rPr lang="en-US" dirty="0"/>
                        <a:t>No</a:t>
                      </a:r>
                    </a:p>
                  </a:txBody>
                  <a:tcPr/>
                </a:tc>
                <a:tc>
                  <a:txBody>
                    <a:bodyPr/>
                    <a:lstStyle/>
                    <a:p>
                      <a:r>
                        <a:rPr lang="en-US" dirty="0"/>
                        <a:t>1</a:t>
                      </a:r>
                    </a:p>
                  </a:txBody>
                  <a:tcPr/>
                </a:tc>
                <a:tc>
                  <a:txBody>
                    <a:bodyPr/>
                    <a:lstStyle/>
                    <a:p>
                      <a:r>
                        <a:rPr lang="en-US" dirty="0" err="1"/>
                        <a:t>NorthEast</a:t>
                      </a:r>
                      <a:endParaRPr lang="en-US" dirty="0"/>
                    </a:p>
                  </a:txBody>
                  <a:tcPr/>
                </a:tc>
                <a:tc>
                  <a:txBody>
                    <a:bodyPr/>
                    <a:lstStyle/>
                    <a:p>
                      <a:r>
                        <a:rPr lang="en-US" dirty="0"/>
                        <a:t>1487</a:t>
                      </a:r>
                    </a:p>
                  </a:txBody>
                  <a:tcPr/>
                </a:tc>
                <a:extLst>
                  <a:ext uri="{0D108BD9-81ED-4DB2-BD59-A6C34878D82A}">
                    <a16:rowId xmlns:a16="http://schemas.microsoft.com/office/drawing/2014/main" val="629029829"/>
                  </a:ext>
                </a:extLst>
              </a:tr>
              <a:tr h="370840">
                <a:tc>
                  <a:txBody>
                    <a:bodyPr/>
                    <a:lstStyle/>
                    <a:p>
                      <a:r>
                        <a:rPr lang="en-US" dirty="0"/>
                        <a:t>35</a:t>
                      </a:r>
                    </a:p>
                  </a:txBody>
                  <a:tcPr/>
                </a:tc>
                <a:tc>
                  <a:txBody>
                    <a:bodyPr/>
                    <a:lstStyle/>
                    <a:p>
                      <a:r>
                        <a:rPr lang="en-US" dirty="0"/>
                        <a:t>32.3</a:t>
                      </a:r>
                    </a:p>
                  </a:txBody>
                  <a:tcPr/>
                </a:tc>
                <a:tc>
                  <a:txBody>
                    <a:bodyPr/>
                    <a:lstStyle/>
                    <a:p>
                      <a:r>
                        <a:rPr lang="en-US" dirty="0"/>
                        <a:t>Yes</a:t>
                      </a:r>
                    </a:p>
                  </a:txBody>
                  <a:tcPr/>
                </a:tc>
                <a:tc>
                  <a:txBody>
                    <a:bodyPr/>
                    <a:lstStyle/>
                    <a:p>
                      <a:r>
                        <a:rPr lang="en-US" dirty="0"/>
                        <a:t>2</a:t>
                      </a:r>
                    </a:p>
                  </a:txBody>
                  <a:tcPr/>
                </a:tc>
                <a:tc>
                  <a:txBody>
                    <a:bodyPr/>
                    <a:lstStyle/>
                    <a:p>
                      <a:r>
                        <a:rPr lang="en-US" dirty="0" err="1"/>
                        <a:t>SouthEast</a:t>
                      </a:r>
                      <a:endParaRPr lang="en-US" dirty="0"/>
                    </a:p>
                  </a:txBody>
                  <a:tcPr/>
                </a:tc>
                <a:tc>
                  <a:txBody>
                    <a:bodyPr/>
                    <a:lstStyle/>
                    <a:p>
                      <a:r>
                        <a:rPr lang="en-US" dirty="0"/>
                        <a:t>1912</a:t>
                      </a:r>
                    </a:p>
                  </a:txBody>
                  <a:tcPr/>
                </a:tc>
                <a:extLst>
                  <a:ext uri="{0D108BD9-81ED-4DB2-BD59-A6C34878D82A}">
                    <a16:rowId xmlns:a16="http://schemas.microsoft.com/office/drawing/2014/main" val="1284715974"/>
                  </a:ext>
                </a:extLst>
              </a:tr>
              <a:tr h="370840">
                <a:tc>
                  <a:txBody>
                    <a:bodyPr/>
                    <a:lstStyle/>
                    <a:p>
                      <a:r>
                        <a:rPr lang="en-US" dirty="0"/>
                        <a:t>40</a:t>
                      </a:r>
                    </a:p>
                  </a:txBody>
                  <a:tcPr/>
                </a:tc>
                <a:tc>
                  <a:txBody>
                    <a:bodyPr/>
                    <a:lstStyle/>
                    <a:p>
                      <a:r>
                        <a:rPr lang="en-US" dirty="0"/>
                        <a:t>29.9</a:t>
                      </a:r>
                    </a:p>
                  </a:txBody>
                  <a:tcPr/>
                </a:tc>
                <a:tc>
                  <a:txBody>
                    <a:bodyPr/>
                    <a:lstStyle/>
                    <a:p>
                      <a:r>
                        <a:rPr lang="en-US" dirty="0"/>
                        <a:t>Yes</a:t>
                      </a:r>
                    </a:p>
                  </a:txBody>
                  <a:tcPr/>
                </a:tc>
                <a:tc>
                  <a:txBody>
                    <a:bodyPr/>
                    <a:lstStyle/>
                    <a:p>
                      <a:r>
                        <a:rPr lang="en-US" dirty="0"/>
                        <a:t>3</a:t>
                      </a:r>
                    </a:p>
                  </a:txBody>
                  <a:tcPr/>
                </a:tc>
                <a:tc>
                  <a:txBody>
                    <a:bodyPr/>
                    <a:lstStyle/>
                    <a:p>
                      <a:r>
                        <a:rPr lang="en-US" dirty="0"/>
                        <a:t>South</a:t>
                      </a:r>
                    </a:p>
                  </a:txBody>
                  <a:tcPr/>
                </a:tc>
                <a:tc>
                  <a:txBody>
                    <a:bodyPr/>
                    <a:lstStyle/>
                    <a:p>
                      <a:r>
                        <a:rPr lang="en-US" dirty="0"/>
                        <a:t>2359</a:t>
                      </a:r>
                    </a:p>
                  </a:txBody>
                  <a:tcPr/>
                </a:tc>
                <a:extLst>
                  <a:ext uri="{0D108BD9-81ED-4DB2-BD59-A6C34878D82A}">
                    <a16:rowId xmlns:a16="http://schemas.microsoft.com/office/drawing/2014/main" val="3765390656"/>
                  </a:ext>
                </a:extLst>
              </a:tr>
              <a:tr h="370840">
                <a:tc>
                  <a:txBody>
                    <a:bodyPr/>
                    <a:lstStyle/>
                    <a:p>
                      <a:r>
                        <a:rPr lang="en-US" dirty="0"/>
                        <a:t>45</a:t>
                      </a:r>
                    </a:p>
                  </a:txBody>
                  <a:tcPr/>
                </a:tc>
                <a:tc>
                  <a:txBody>
                    <a:bodyPr/>
                    <a:lstStyle/>
                    <a:p>
                      <a:r>
                        <a:rPr lang="en-US" dirty="0"/>
                        <a:t>31.2</a:t>
                      </a:r>
                    </a:p>
                  </a:txBody>
                  <a:tcPr/>
                </a:tc>
                <a:tc>
                  <a:txBody>
                    <a:bodyPr/>
                    <a:lstStyle/>
                    <a:p>
                      <a:r>
                        <a:rPr lang="en-US" dirty="0"/>
                        <a:t>No</a:t>
                      </a:r>
                    </a:p>
                  </a:txBody>
                  <a:tcPr/>
                </a:tc>
                <a:tc>
                  <a:txBody>
                    <a:bodyPr/>
                    <a:lstStyle/>
                    <a:p>
                      <a:r>
                        <a:rPr lang="en-US" dirty="0"/>
                        <a:t>3</a:t>
                      </a:r>
                    </a:p>
                  </a:txBody>
                  <a:tcPr/>
                </a:tc>
                <a:tc>
                  <a:txBody>
                    <a:bodyPr/>
                    <a:lstStyle/>
                    <a:p>
                      <a:r>
                        <a:rPr lang="en-US" dirty="0" err="1"/>
                        <a:t>NorthEast</a:t>
                      </a:r>
                      <a:endParaRPr lang="en-US" dirty="0"/>
                    </a:p>
                  </a:txBody>
                  <a:tcPr/>
                </a:tc>
                <a:tc>
                  <a:txBody>
                    <a:bodyPr/>
                    <a:lstStyle/>
                    <a:p>
                      <a:r>
                        <a:rPr lang="en-US" dirty="0"/>
                        <a:t>?</a:t>
                      </a:r>
                    </a:p>
                  </a:txBody>
                  <a:tcPr/>
                </a:tc>
                <a:extLst>
                  <a:ext uri="{0D108BD9-81ED-4DB2-BD59-A6C34878D82A}">
                    <a16:rowId xmlns:a16="http://schemas.microsoft.com/office/drawing/2014/main" val="1853127308"/>
                  </a:ext>
                </a:extLst>
              </a:tr>
              <a:tr h="370840">
                <a:tc>
                  <a:txBody>
                    <a:bodyPr/>
                    <a:lstStyle/>
                    <a:p>
                      <a:r>
                        <a:rPr lang="en-US" dirty="0"/>
                        <a:t>55</a:t>
                      </a:r>
                    </a:p>
                  </a:txBody>
                  <a:tcPr/>
                </a:tc>
                <a:tc>
                  <a:txBody>
                    <a:bodyPr/>
                    <a:lstStyle/>
                    <a:p>
                      <a:r>
                        <a:rPr lang="en-US" dirty="0"/>
                        <a:t>35.3</a:t>
                      </a:r>
                    </a:p>
                  </a:txBody>
                  <a:tcPr/>
                </a:tc>
                <a:tc>
                  <a:txBody>
                    <a:bodyPr/>
                    <a:lstStyle/>
                    <a:p>
                      <a:r>
                        <a:rPr lang="en-US" dirty="0"/>
                        <a:t>Yes</a:t>
                      </a:r>
                    </a:p>
                  </a:txBody>
                  <a:tcPr/>
                </a:tc>
                <a:tc>
                  <a:txBody>
                    <a:bodyPr/>
                    <a:lstStyle/>
                    <a:p>
                      <a:r>
                        <a:rPr lang="en-US" dirty="0"/>
                        <a:t>2</a:t>
                      </a:r>
                    </a:p>
                  </a:txBody>
                  <a:tcPr/>
                </a:tc>
                <a:tc>
                  <a:txBody>
                    <a:bodyPr/>
                    <a:lstStyle/>
                    <a:p>
                      <a:r>
                        <a:rPr lang="en-US" dirty="0" err="1"/>
                        <a:t>SouthWest</a:t>
                      </a:r>
                      <a:endParaRPr lang="en-US" dirty="0"/>
                    </a:p>
                  </a:txBody>
                  <a:tcPr/>
                </a:tc>
                <a:tc>
                  <a:txBody>
                    <a:bodyPr/>
                    <a:lstStyle/>
                    <a:p>
                      <a:r>
                        <a:rPr lang="en-US" dirty="0"/>
                        <a:t>?</a:t>
                      </a:r>
                    </a:p>
                  </a:txBody>
                  <a:tcPr/>
                </a:tc>
                <a:extLst>
                  <a:ext uri="{0D108BD9-81ED-4DB2-BD59-A6C34878D82A}">
                    <a16:rowId xmlns:a16="http://schemas.microsoft.com/office/drawing/2014/main" val="3764688064"/>
                  </a:ext>
                </a:extLst>
              </a:tr>
            </a:tbl>
          </a:graphicData>
        </a:graphic>
      </p:graphicFrame>
    </p:spTree>
    <p:extLst>
      <p:ext uri="{BB962C8B-B14F-4D97-AF65-F5344CB8AC3E}">
        <p14:creationId xmlns:p14="http://schemas.microsoft.com/office/powerpoint/2010/main" val="135116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89F0F-03ED-035F-9B4F-3AFF42118590}"/>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3E5C30E7-7FDE-B5F1-66CC-615D838CAA90}"/>
              </a:ext>
            </a:extLst>
          </p:cNvPr>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Predicting Health Insurance Premium – Complex - Solution</a:t>
            </a:r>
            <a:endParaRPr lang="en-US" sz="2400" dirty="0"/>
          </a:p>
        </p:txBody>
      </p:sp>
      <p:sp>
        <p:nvSpPr>
          <p:cNvPr id="5" name="Text 1">
            <a:extLst>
              <a:ext uri="{FF2B5EF4-FFF2-40B4-BE49-F238E27FC236}">
                <a16:creationId xmlns:a16="http://schemas.microsoft.com/office/drawing/2014/main" id="{D9F27778-7730-F3ED-D1CB-6CF0CFE9561C}"/>
              </a:ext>
            </a:extLst>
          </p:cNvPr>
          <p:cNvSpPr/>
          <p:nvPr/>
        </p:nvSpPr>
        <p:spPr>
          <a:xfrm>
            <a:off x="457199" y="1142999"/>
            <a:ext cx="8059783" cy="3442063"/>
          </a:xfrm>
          <a:prstGeom prst="rect">
            <a:avLst/>
          </a:prstGeom>
          <a:noFill/>
          <a:ln/>
        </p:spPr>
        <p:txBody>
          <a:bodyPr wrap="square" rtlCol="0" anchor="t"/>
          <a:lstStyle/>
          <a:p>
            <a:endParaRPr lang="en-US" sz="1600" dirty="0"/>
          </a:p>
        </p:txBody>
      </p:sp>
      <p:graphicFrame>
        <p:nvGraphicFramePr>
          <p:cNvPr id="9" name="TextBox 2">
            <a:extLst>
              <a:ext uri="{FF2B5EF4-FFF2-40B4-BE49-F238E27FC236}">
                <a16:creationId xmlns:a16="http://schemas.microsoft.com/office/drawing/2014/main" id="{D79B3247-97A0-3B30-545E-137F2B64F3C4}"/>
              </a:ext>
            </a:extLst>
          </p:cNvPr>
          <p:cNvGraphicFramePr/>
          <p:nvPr>
            <p:extLst>
              <p:ext uri="{D42A27DB-BD31-4B8C-83A1-F6EECF244321}">
                <p14:modId xmlns:p14="http://schemas.microsoft.com/office/powerpoint/2010/main" val="2363475993"/>
              </p:ext>
            </p:extLst>
          </p:nvPr>
        </p:nvGraphicFramePr>
        <p:xfrm>
          <a:off x="607423" y="1332411"/>
          <a:ext cx="7635240" cy="2308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692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Machine learning</a:t>
            </a:r>
            <a:endParaRPr lang="en-US" sz="2400" dirty="0"/>
          </a:p>
        </p:txBody>
      </p:sp>
      <p:sp>
        <p:nvSpPr>
          <p:cNvPr id="5" name="Text 1"/>
          <p:cNvSpPr/>
          <p:nvPr/>
        </p:nvSpPr>
        <p:spPr>
          <a:xfrm>
            <a:off x="457199" y="1143000"/>
            <a:ext cx="8059783" cy="3200400"/>
          </a:xfrm>
          <a:prstGeom prst="rect">
            <a:avLst/>
          </a:prstGeom>
          <a:noFill/>
          <a:ln/>
        </p:spPr>
        <p:txBody>
          <a:bodyPr wrap="square" rtlCol="0" anchor="t"/>
          <a:lstStyle/>
          <a:p>
            <a:endParaRPr lang="en-US" sz="1600" dirty="0"/>
          </a:p>
        </p:txBody>
      </p:sp>
      <p:sp>
        <p:nvSpPr>
          <p:cNvPr id="2" name="Rectangle 1">
            <a:extLst>
              <a:ext uri="{FF2B5EF4-FFF2-40B4-BE49-F238E27FC236}">
                <a16:creationId xmlns:a16="http://schemas.microsoft.com/office/drawing/2014/main" id="{E3765DF9-4CD5-48E2-F70A-90D18575BC2D}"/>
              </a:ext>
            </a:extLst>
          </p:cNvPr>
          <p:cNvSpPr/>
          <p:nvPr/>
        </p:nvSpPr>
        <p:spPr>
          <a:xfrm>
            <a:off x="1466307" y="2067197"/>
            <a:ext cx="1939833" cy="129649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ML Algorithm</a:t>
            </a:r>
          </a:p>
        </p:txBody>
      </p:sp>
      <p:cxnSp>
        <p:nvCxnSpPr>
          <p:cNvPr id="3" name="Straight Arrow Connector 2">
            <a:extLst>
              <a:ext uri="{FF2B5EF4-FFF2-40B4-BE49-F238E27FC236}">
                <a16:creationId xmlns:a16="http://schemas.microsoft.com/office/drawing/2014/main" id="{1C81ED92-49B0-D1F7-25E4-31BDC3F340DE}"/>
              </a:ext>
            </a:extLst>
          </p:cNvPr>
          <p:cNvCxnSpPr>
            <a:cxnSpLocks/>
          </p:cNvCxnSpPr>
          <p:nvPr/>
        </p:nvCxnSpPr>
        <p:spPr>
          <a:xfrm flipV="1">
            <a:off x="808263" y="2684419"/>
            <a:ext cx="676004" cy="9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2F9F79F-A600-71B0-9370-9E167557B8DA}"/>
              </a:ext>
            </a:extLst>
          </p:cNvPr>
          <p:cNvCxnSpPr>
            <a:cxnSpLocks/>
          </p:cNvCxnSpPr>
          <p:nvPr/>
        </p:nvCxnSpPr>
        <p:spPr>
          <a:xfrm>
            <a:off x="6299564" y="2743200"/>
            <a:ext cx="715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A7140CB-728B-D885-26D0-CE62F020EEB5}"/>
              </a:ext>
            </a:extLst>
          </p:cNvPr>
          <p:cNvSpPr txBox="1"/>
          <p:nvPr/>
        </p:nvSpPr>
        <p:spPr>
          <a:xfrm>
            <a:off x="166550" y="2143035"/>
            <a:ext cx="1080949" cy="1200329"/>
          </a:xfrm>
          <a:prstGeom prst="rect">
            <a:avLst/>
          </a:prstGeom>
          <a:noFill/>
        </p:spPr>
        <p:txBody>
          <a:bodyPr wrap="square" rtlCol="0">
            <a:spAutoFit/>
          </a:bodyPr>
          <a:lstStyle/>
          <a:p>
            <a:r>
              <a:rPr lang="en-US" dirty="0"/>
              <a:t>Input</a:t>
            </a:r>
          </a:p>
          <a:p>
            <a:r>
              <a:rPr lang="en-US" dirty="0"/>
              <a:t>&amp;</a:t>
            </a:r>
          </a:p>
          <a:p>
            <a:r>
              <a:rPr lang="en-US" dirty="0"/>
              <a:t>Output</a:t>
            </a:r>
          </a:p>
          <a:p>
            <a:r>
              <a:rPr lang="en-US" dirty="0"/>
              <a:t>Examples</a:t>
            </a:r>
          </a:p>
        </p:txBody>
      </p:sp>
      <p:sp>
        <p:nvSpPr>
          <p:cNvPr id="8" name="TextBox 7">
            <a:extLst>
              <a:ext uri="{FF2B5EF4-FFF2-40B4-BE49-F238E27FC236}">
                <a16:creationId xmlns:a16="http://schemas.microsoft.com/office/drawing/2014/main" id="{849C514F-492C-EF73-4F3C-36F292E51AB0}"/>
              </a:ext>
            </a:extLst>
          </p:cNvPr>
          <p:cNvSpPr txBox="1"/>
          <p:nvPr/>
        </p:nvSpPr>
        <p:spPr>
          <a:xfrm>
            <a:off x="6969031" y="2530776"/>
            <a:ext cx="1270364" cy="369332"/>
          </a:xfrm>
          <a:prstGeom prst="rect">
            <a:avLst/>
          </a:prstGeom>
          <a:noFill/>
        </p:spPr>
        <p:txBody>
          <a:bodyPr wrap="square" rtlCol="0">
            <a:spAutoFit/>
          </a:bodyPr>
          <a:lstStyle/>
          <a:p>
            <a:r>
              <a:rPr lang="en-US" dirty="0"/>
              <a:t>Output</a:t>
            </a:r>
          </a:p>
        </p:txBody>
      </p:sp>
      <p:sp>
        <p:nvSpPr>
          <p:cNvPr id="9" name="Rectangle 8">
            <a:extLst>
              <a:ext uri="{FF2B5EF4-FFF2-40B4-BE49-F238E27FC236}">
                <a16:creationId xmlns:a16="http://schemas.microsoft.com/office/drawing/2014/main" id="{F8363453-6ECD-ABC4-1F00-C3AA160526F2}"/>
              </a:ext>
            </a:extLst>
          </p:cNvPr>
          <p:cNvSpPr/>
          <p:nvPr/>
        </p:nvSpPr>
        <p:spPr>
          <a:xfrm>
            <a:off x="4415248" y="2067197"/>
            <a:ext cx="1884316" cy="129649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Logic</a:t>
            </a:r>
          </a:p>
        </p:txBody>
      </p:sp>
      <p:cxnSp>
        <p:nvCxnSpPr>
          <p:cNvPr id="12" name="Straight Arrow Connector 11">
            <a:extLst>
              <a:ext uri="{FF2B5EF4-FFF2-40B4-BE49-F238E27FC236}">
                <a16:creationId xmlns:a16="http://schemas.microsoft.com/office/drawing/2014/main" id="{1D21B618-E7AA-B175-5D16-A23828052617}"/>
              </a:ext>
            </a:extLst>
          </p:cNvPr>
          <p:cNvCxnSpPr>
            <a:stCxn id="2" idx="3"/>
            <a:endCxn id="9" idx="1"/>
          </p:cNvCxnSpPr>
          <p:nvPr/>
        </p:nvCxnSpPr>
        <p:spPr>
          <a:xfrm>
            <a:off x="3406140" y="2715442"/>
            <a:ext cx="10091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6BF959-40C3-5A04-73DB-D99A721584AC}"/>
              </a:ext>
            </a:extLst>
          </p:cNvPr>
          <p:cNvCxnSpPr>
            <a:cxnSpLocks/>
          </p:cNvCxnSpPr>
          <p:nvPr/>
        </p:nvCxnSpPr>
        <p:spPr>
          <a:xfrm>
            <a:off x="3822518" y="1143000"/>
            <a:ext cx="88176" cy="288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5710F77-3F66-80E3-C886-6270D25F49D6}"/>
              </a:ext>
            </a:extLst>
          </p:cNvPr>
          <p:cNvCxnSpPr>
            <a:cxnSpLocks/>
          </p:cNvCxnSpPr>
          <p:nvPr/>
        </p:nvCxnSpPr>
        <p:spPr>
          <a:xfrm>
            <a:off x="5457012" y="1397726"/>
            <a:ext cx="0" cy="669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06E83F3-91BC-CD97-3D6F-B390324F86A4}"/>
              </a:ext>
            </a:extLst>
          </p:cNvPr>
          <p:cNvSpPr txBox="1"/>
          <p:nvPr/>
        </p:nvSpPr>
        <p:spPr>
          <a:xfrm>
            <a:off x="4764675" y="1093785"/>
            <a:ext cx="1727564" cy="369332"/>
          </a:xfrm>
          <a:prstGeom prst="rect">
            <a:avLst/>
          </a:prstGeom>
          <a:noFill/>
        </p:spPr>
        <p:txBody>
          <a:bodyPr wrap="square" rtlCol="0">
            <a:spAutoFit/>
          </a:bodyPr>
          <a:lstStyle/>
          <a:p>
            <a:r>
              <a:rPr lang="en-US" dirty="0"/>
              <a:t>New Input</a:t>
            </a:r>
          </a:p>
        </p:txBody>
      </p:sp>
    </p:spTree>
    <p:extLst>
      <p:ext uri="{BB962C8B-B14F-4D97-AF65-F5344CB8AC3E}">
        <p14:creationId xmlns:p14="http://schemas.microsoft.com/office/powerpoint/2010/main" val="2628785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Machine learning – understand more deeper</a:t>
            </a:r>
            <a:endParaRPr lang="en-US" sz="2400" dirty="0"/>
          </a:p>
        </p:txBody>
      </p:sp>
      <p:sp>
        <p:nvSpPr>
          <p:cNvPr id="5" name="Text 1"/>
          <p:cNvSpPr/>
          <p:nvPr/>
        </p:nvSpPr>
        <p:spPr>
          <a:xfrm>
            <a:off x="457199" y="1143000"/>
            <a:ext cx="8059783" cy="3200400"/>
          </a:xfrm>
          <a:prstGeom prst="rect">
            <a:avLst/>
          </a:prstGeom>
          <a:noFill/>
          <a:ln/>
        </p:spPr>
        <p:txBody>
          <a:bodyPr wrap="square" rtlCol="0" anchor="t"/>
          <a:lstStyle/>
          <a:p>
            <a:endParaRPr lang="en-US" sz="1600" dirty="0"/>
          </a:p>
        </p:txBody>
      </p:sp>
      <p:sp>
        <p:nvSpPr>
          <p:cNvPr id="2" name="Rectangle 1">
            <a:extLst>
              <a:ext uri="{FF2B5EF4-FFF2-40B4-BE49-F238E27FC236}">
                <a16:creationId xmlns:a16="http://schemas.microsoft.com/office/drawing/2014/main" id="{E3765DF9-4CD5-48E2-F70A-90D18575BC2D}"/>
              </a:ext>
            </a:extLst>
          </p:cNvPr>
          <p:cNvSpPr/>
          <p:nvPr/>
        </p:nvSpPr>
        <p:spPr>
          <a:xfrm>
            <a:off x="1466308" y="2338251"/>
            <a:ext cx="1427116" cy="92333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ML Training</a:t>
            </a:r>
          </a:p>
        </p:txBody>
      </p:sp>
      <p:cxnSp>
        <p:nvCxnSpPr>
          <p:cNvPr id="3" name="Straight Arrow Connector 2">
            <a:extLst>
              <a:ext uri="{FF2B5EF4-FFF2-40B4-BE49-F238E27FC236}">
                <a16:creationId xmlns:a16="http://schemas.microsoft.com/office/drawing/2014/main" id="{1C81ED92-49B0-D1F7-25E4-31BDC3F340DE}"/>
              </a:ext>
            </a:extLst>
          </p:cNvPr>
          <p:cNvCxnSpPr>
            <a:cxnSpLocks/>
          </p:cNvCxnSpPr>
          <p:nvPr/>
        </p:nvCxnSpPr>
        <p:spPr>
          <a:xfrm flipV="1">
            <a:off x="808263" y="2684419"/>
            <a:ext cx="676004" cy="9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A7140CB-728B-D885-26D0-CE62F020EEB5}"/>
              </a:ext>
            </a:extLst>
          </p:cNvPr>
          <p:cNvSpPr txBox="1"/>
          <p:nvPr/>
        </p:nvSpPr>
        <p:spPr>
          <a:xfrm>
            <a:off x="199211" y="2503018"/>
            <a:ext cx="989510" cy="923330"/>
          </a:xfrm>
          <a:prstGeom prst="rect">
            <a:avLst/>
          </a:prstGeom>
          <a:noFill/>
        </p:spPr>
        <p:txBody>
          <a:bodyPr wrap="square" rtlCol="0">
            <a:spAutoFit/>
          </a:bodyPr>
          <a:lstStyle/>
          <a:p>
            <a:r>
              <a:rPr lang="en-US" dirty="0"/>
              <a:t>Input</a:t>
            </a:r>
          </a:p>
          <a:p>
            <a:r>
              <a:rPr lang="en-US" dirty="0"/>
              <a:t>&amp;</a:t>
            </a:r>
          </a:p>
          <a:p>
            <a:r>
              <a:rPr lang="en-US" dirty="0"/>
              <a:t>Output</a:t>
            </a:r>
          </a:p>
        </p:txBody>
      </p:sp>
      <p:cxnSp>
        <p:nvCxnSpPr>
          <p:cNvPr id="12" name="Straight Arrow Connector 11">
            <a:extLst>
              <a:ext uri="{FF2B5EF4-FFF2-40B4-BE49-F238E27FC236}">
                <a16:creationId xmlns:a16="http://schemas.microsoft.com/office/drawing/2014/main" id="{1D21B618-E7AA-B175-5D16-A23828052617}"/>
              </a:ext>
            </a:extLst>
          </p:cNvPr>
          <p:cNvCxnSpPr>
            <a:cxnSpLocks/>
          </p:cNvCxnSpPr>
          <p:nvPr/>
        </p:nvCxnSpPr>
        <p:spPr>
          <a:xfrm>
            <a:off x="2890162" y="2799916"/>
            <a:ext cx="1005839" cy="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Document 12">
            <a:extLst>
              <a:ext uri="{FF2B5EF4-FFF2-40B4-BE49-F238E27FC236}">
                <a16:creationId xmlns:a16="http://schemas.microsoft.com/office/drawing/2014/main" id="{AA652ABE-A0B7-1031-ACD4-ECEAE5EAD34B}"/>
              </a:ext>
            </a:extLst>
          </p:cNvPr>
          <p:cNvSpPr/>
          <p:nvPr/>
        </p:nvSpPr>
        <p:spPr>
          <a:xfrm>
            <a:off x="3899708" y="2368075"/>
            <a:ext cx="1018035" cy="1109910"/>
          </a:xfrm>
          <a:prstGeom prst="flowChartDocumen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a:t>
            </a:r>
          </a:p>
          <a:p>
            <a:pPr algn="ctr"/>
            <a:r>
              <a:rPr lang="en-US" dirty="0"/>
              <a:t>Logic</a:t>
            </a:r>
          </a:p>
        </p:txBody>
      </p:sp>
      <p:cxnSp>
        <p:nvCxnSpPr>
          <p:cNvPr id="26" name="Straight Arrow Connector 25">
            <a:extLst>
              <a:ext uri="{FF2B5EF4-FFF2-40B4-BE49-F238E27FC236}">
                <a16:creationId xmlns:a16="http://schemas.microsoft.com/office/drawing/2014/main" id="{4A3EB9D8-0C97-D865-A7EE-2B144EE41DF8}"/>
              </a:ext>
            </a:extLst>
          </p:cNvPr>
          <p:cNvCxnSpPr/>
          <p:nvPr/>
        </p:nvCxnSpPr>
        <p:spPr>
          <a:xfrm>
            <a:off x="4917743" y="2799916"/>
            <a:ext cx="705817" cy="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F3A0F18-3499-0349-8DCA-5FBD9D9EA895}"/>
              </a:ext>
            </a:extLst>
          </p:cNvPr>
          <p:cNvSpPr/>
          <p:nvPr/>
        </p:nvSpPr>
        <p:spPr>
          <a:xfrm>
            <a:off x="5623560" y="2389846"/>
            <a:ext cx="1427116" cy="92333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ML</a:t>
            </a:r>
          </a:p>
          <a:p>
            <a:pPr algn="ctr"/>
            <a:r>
              <a:rPr lang="en-US" dirty="0"/>
              <a:t>Inference	</a:t>
            </a:r>
          </a:p>
        </p:txBody>
      </p:sp>
      <p:cxnSp>
        <p:nvCxnSpPr>
          <p:cNvPr id="29" name="Straight Arrow Connector 28">
            <a:extLst>
              <a:ext uri="{FF2B5EF4-FFF2-40B4-BE49-F238E27FC236}">
                <a16:creationId xmlns:a16="http://schemas.microsoft.com/office/drawing/2014/main" id="{1117FD85-D65D-1B7C-8B61-39B0AE730949}"/>
              </a:ext>
            </a:extLst>
          </p:cNvPr>
          <p:cNvCxnSpPr>
            <a:cxnSpLocks/>
          </p:cNvCxnSpPr>
          <p:nvPr/>
        </p:nvCxnSpPr>
        <p:spPr>
          <a:xfrm>
            <a:off x="6191794" y="1815737"/>
            <a:ext cx="0" cy="604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C76304-ACD1-3979-8A8E-DBCFD155B9AE}"/>
              </a:ext>
            </a:extLst>
          </p:cNvPr>
          <p:cNvCxnSpPr/>
          <p:nvPr/>
        </p:nvCxnSpPr>
        <p:spPr>
          <a:xfrm>
            <a:off x="7050676" y="2851511"/>
            <a:ext cx="7347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649C0E6-D4E1-1F66-41D9-FCAF3BC7C8B7}"/>
              </a:ext>
            </a:extLst>
          </p:cNvPr>
          <p:cNvSpPr txBox="1"/>
          <p:nvPr/>
        </p:nvSpPr>
        <p:spPr>
          <a:xfrm>
            <a:off x="7765864" y="2666845"/>
            <a:ext cx="1009106" cy="369332"/>
          </a:xfrm>
          <a:prstGeom prst="rect">
            <a:avLst/>
          </a:prstGeom>
          <a:noFill/>
        </p:spPr>
        <p:txBody>
          <a:bodyPr wrap="square" rtlCol="0">
            <a:spAutoFit/>
          </a:bodyPr>
          <a:lstStyle/>
          <a:p>
            <a:r>
              <a:rPr lang="en-US" dirty="0"/>
              <a:t>Output</a:t>
            </a:r>
          </a:p>
        </p:txBody>
      </p:sp>
      <p:sp>
        <p:nvSpPr>
          <p:cNvPr id="36" name="TextBox 35">
            <a:extLst>
              <a:ext uri="{FF2B5EF4-FFF2-40B4-BE49-F238E27FC236}">
                <a16:creationId xmlns:a16="http://schemas.microsoft.com/office/drawing/2014/main" id="{24F0A087-1323-F91E-D529-CBEEF169E1C2}"/>
              </a:ext>
            </a:extLst>
          </p:cNvPr>
          <p:cNvSpPr txBox="1"/>
          <p:nvPr/>
        </p:nvSpPr>
        <p:spPr>
          <a:xfrm>
            <a:off x="5623560" y="1541417"/>
            <a:ext cx="1358537" cy="369332"/>
          </a:xfrm>
          <a:prstGeom prst="rect">
            <a:avLst/>
          </a:prstGeom>
          <a:noFill/>
        </p:spPr>
        <p:txBody>
          <a:bodyPr wrap="square" rtlCol="0">
            <a:spAutoFit/>
          </a:bodyPr>
          <a:lstStyle/>
          <a:p>
            <a:r>
              <a:rPr lang="en-US" dirty="0"/>
              <a:t>New Input</a:t>
            </a:r>
          </a:p>
        </p:txBody>
      </p:sp>
    </p:spTree>
    <p:extLst>
      <p:ext uri="{BB962C8B-B14F-4D97-AF65-F5344CB8AC3E}">
        <p14:creationId xmlns:p14="http://schemas.microsoft.com/office/powerpoint/2010/main" val="1265814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B2A8D-7DF3-DCE2-D460-DBBA7183A6DD}"/>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6A698462-E84E-96BD-05F8-915DD9912C86}"/>
              </a:ext>
            </a:extLst>
          </p:cNvPr>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Machine Learning is very effecting for Structured Input</a:t>
            </a:r>
            <a:endParaRPr lang="en-US" sz="2400" dirty="0"/>
          </a:p>
        </p:txBody>
      </p:sp>
      <p:sp>
        <p:nvSpPr>
          <p:cNvPr id="5" name="Text 1">
            <a:extLst>
              <a:ext uri="{FF2B5EF4-FFF2-40B4-BE49-F238E27FC236}">
                <a16:creationId xmlns:a16="http://schemas.microsoft.com/office/drawing/2014/main" id="{3937679F-0110-D266-A4A4-B28355C2C384}"/>
              </a:ext>
            </a:extLst>
          </p:cNvPr>
          <p:cNvSpPr/>
          <p:nvPr/>
        </p:nvSpPr>
        <p:spPr>
          <a:xfrm>
            <a:off x="457199" y="1143000"/>
            <a:ext cx="8059783" cy="3200400"/>
          </a:xfrm>
          <a:prstGeom prst="rect">
            <a:avLst/>
          </a:prstGeom>
          <a:noFill/>
          <a:ln/>
        </p:spPr>
        <p:txBody>
          <a:bodyPr wrap="square" rtlCol="0" anchor="t"/>
          <a:lstStyle/>
          <a:p>
            <a:endParaRPr lang="en-US" sz="1600" dirty="0"/>
          </a:p>
        </p:txBody>
      </p:sp>
      <p:sp>
        <p:nvSpPr>
          <p:cNvPr id="2" name="Rectangle 1">
            <a:extLst>
              <a:ext uri="{FF2B5EF4-FFF2-40B4-BE49-F238E27FC236}">
                <a16:creationId xmlns:a16="http://schemas.microsoft.com/office/drawing/2014/main" id="{174C2F33-4D96-CF65-1AF4-442A21C98F82}"/>
              </a:ext>
            </a:extLst>
          </p:cNvPr>
          <p:cNvSpPr/>
          <p:nvPr/>
        </p:nvSpPr>
        <p:spPr>
          <a:xfrm>
            <a:off x="2808515" y="1463050"/>
            <a:ext cx="2148839" cy="135200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ML Model</a:t>
            </a:r>
          </a:p>
        </p:txBody>
      </p:sp>
      <p:cxnSp>
        <p:nvCxnSpPr>
          <p:cNvPr id="6" name="Straight Arrow Connector 5">
            <a:extLst>
              <a:ext uri="{FF2B5EF4-FFF2-40B4-BE49-F238E27FC236}">
                <a16:creationId xmlns:a16="http://schemas.microsoft.com/office/drawing/2014/main" id="{02957540-2740-CC88-7AFD-03A4412BA1CB}"/>
              </a:ext>
            </a:extLst>
          </p:cNvPr>
          <p:cNvCxnSpPr>
            <a:cxnSpLocks/>
            <a:endCxn id="2" idx="1"/>
          </p:cNvCxnSpPr>
          <p:nvPr/>
        </p:nvCxnSpPr>
        <p:spPr>
          <a:xfrm>
            <a:off x="2139043" y="2139053"/>
            <a:ext cx="669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3497EF2-4955-C0CF-8F01-8997210F9C56}"/>
              </a:ext>
            </a:extLst>
          </p:cNvPr>
          <p:cNvCxnSpPr/>
          <p:nvPr/>
        </p:nvCxnSpPr>
        <p:spPr>
          <a:xfrm>
            <a:off x="4957354" y="2135788"/>
            <a:ext cx="1423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B01195-4766-B434-7CF3-6EA8F731E03C}"/>
              </a:ext>
            </a:extLst>
          </p:cNvPr>
          <p:cNvSpPr txBox="1"/>
          <p:nvPr/>
        </p:nvSpPr>
        <p:spPr>
          <a:xfrm>
            <a:off x="561703" y="1812622"/>
            <a:ext cx="1577340" cy="646331"/>
          </a:xfrm>
          <a:prstGeom prst="rect">
            <a:avLst/>
          </a:prstGeom>
          <a:noFill/>
        </p:spPr>
        <p:txBody>
          <a:bodyPr wrap="square" rtlCol="0">
            <a:spAutoFit/>
          </a:bodyPr>
          <a:lstStyle/>
          <a:p>
            <a:r>
              <a:rPr lang="en-US" dirty="0"/>
              <a:t>Structured Input</a:t>
            </a:r>
          </a:p>
        </p:txBody>
      </p:sp>
      <p:sp>
        <p:nvSpPr>
          <p:cNvPr id="14" name="TextBox 13">
            <a:extLst>
              <a:ext uri="{FF2B5EF4-FFF2-40B4-BE49-F238E27FC236}">
                <a16:creationId xmlns:a16="http://schemas.microsoft.com/office/drawing/2014/main" id="{3F096B78-8CDD-39D7-5738-2ED175F6E171}"/>
              </a:ext>
            </a:extLst>
          </p:cNvPr>
          <p:cNvSpPr txBox="1"/>
          <p:nvPr/>
        </p:nvSpPr>
        <p:spPr>
          <a:xfrm>
            <a:off x="6309360" y="1907186"/>
            <a:ext cx="940526"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2366792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1028699" y="220903"/>
            <a:ext cx="7421963" cy="7752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1" kern="1200">
                <a:solidFill>
                  <a:srgbClr val="FFFFFF"/>
                </a:solidFill>
                <a:latin typeface="+mj-lt"/>
                <a:ea typeface="+mj-ea"/>
                <a:cs typeface="+mj-cs"/>
              </a:rPr>
              <a:t>Agenda</a:t>
            </a:r>
            <a:endParaRPr lang="en-US" sz="3000" kern="1200">
              <a:solidFill>
                <a:srgbClr val="FFFFFF"/>
              </a:solidFill>
              <a:latin typeface="+mj-lt"/>
              <a:ea typeface="+mj-ea"/>
              <a:cs typeface="+mj-cs"/>
            </a:endParaRPr>
          </a:p>
        </p:txBody>
      </p:sp>
      <p:sp>
        <p:nvSpPr>
          <p:cNvPr id="5" name="Text 1"/>
          <p:cNvSpPr/>
          <p:nvPr/>
        </p:nvSpPr>
        <p:spPr>
          <a:xfrm>
            <a:off x="1028699" y="1738647"/>
            <a:ext cx="7293023" cy="276251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500"/>
              <a:t>What is AI – Introduction to AI</a:t>
            </a:r>
          </a:p>
          <a:p>
            <a:pPr marL="285750" indent="-228600">
              <a:lnSpc>
                <a:spcPct val="90000"/>
              </a:lnSpc>
              <a:spcAft>
                <a:spcPts val="600"/>
              </a:spcAft>
              <a:buFont typeface="Arial" panose="020B0604020202020204" pitchFamily="34" charset="0"/>
              <a:buChar char="•"/>
            </a:pPr>
            <a:r>
              <a:rPr lang="en-US" sz="1500"/>
              <a:t>AI and its related stack</a:t>
            </a:r>
          </a:p>
          <a:p>
            <a:pPr marL="285750" indent="-228600">
              <a:lnSpc>
                <a:spcPct val="90000"/>
              </a:lnSpc>
              <a:spcAft>
                <a:spcPts val="600"/>
              </a:spcAft>
              <a:buFont typeface="Arial" panose="020B0604020202020204" pitchFamily="34" charset="0"/>
              <a:buChar char="•"/>
            </a:pPr>
            <a:r>
              <a:rPr lang="en-US" sz="1500"/>
              <a:t>Relationship of different AI related items</a:t>
            </a:r>
          </a:p>
          <a:p>
            <a:pPr marL="285750" indent="-228600">
              <a:lnSpc>
                <a:spcPct val="90000"/>
              </a:lnSpc>
              <a:spcAft>
                <a:spcPts val="600"/>
              </a:spcAft>
              <a:buFont typeface="Arial" panose="020B0604020202020204" pitchFamily="34" charset="0"/>
              <a:buChar char="•"/>
            </a:pPr>
            <a:r>
              <a:rPr lang="en-US" sz="1500"/>
              <a:t>Traditional programming vs AI Models </a:t>
            </a:r>
          </a:p>
          <a:p>
            <a:pPr marL="285750" indent="-228600">
              <a:lnSpc>
                <a:spcPct val="90000"/>
              </a:lnSpc>
              <a:spcAft>
                <a:spcPts val="600"/>
              </a:spcAft>
              <a:buFont typeface="Arial" panose="020B0604020202020204" pitchFamily="34" charset="0"/>
              <a:buChar char="•"/>
            </a:pPr>
            <a:r>
              <a:rPr lang="en-US" sz="1500"/>
              <a:t>AI Career paths</a:t>
            </a:r>
          </a:p>
          <a:p>
            <a:pPr marL="285750" indent="-228600">
              <a:lnSpc>
                <a:spcPct val="90000"/>
              </a:lnSpc>
              <a:spcAft>
                <a:spcPts val="600"/>
              </a:spcAft>
              <a:buFont typeface="Arial" panose="020B0604020202020204" pitchFamily="34" charset="0"/>
              <a:buChar char="•"/>
            </a:pPr>
            <a:endParaRPr lang="en-US"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E1830-087F-CAF8-6E6D-EF17E8FAEC8E}"/>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52A2AC92-807C-8396-2B5C-EAC743A6DBD5}"/>
              </a:ext>
            </a:extLst>
          </p:cNvPr>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How to address </a:t>
            </a:r>
            <a:r>
              <a:rPr lang="en-US" sz="2400" b="1" dirty="0">
                <a:solidFill>
                  <a:srgbClr val="FF0000"/>
                </a:solidFill>
                <a:latin typeface="Optima" pitchFamily="34" charset="0"/>
                <a:ea typeface="Optima" pitchFamily="34" charset="-122"/>
                <a:cs typeface="Optima" pitchFamily="34" charset="-120"/>
              </a:rPr>
              <a:t>Unstructured</a:t>
            </a:r>
            <a:r>
              <a:rPr lang="en-US" sz="2400" b="1" dirty="0">
                <a:solidFill>
                  <a:srgbClr val="000000"/>
                </a:solidFill>
                <a:latin typeface="Optima" pitchFamily="34" charset="0"/>
                <a:ea typeface="Optima" pitchFamily="34" charset="-122"/>
                <a:cs typeface="Optima" pitchFamily="34" charset="-120"/>
              </a:rPr>
              <a:t> input data ? </a:t>
            </a:r>
            <a:endParaRPr lang="en-US" sz="2400" dirty="0"/>
          </a:p>
        </p:txBody>
      </p:sp>
      <p:sp>
        <p:nvSpPr>
          <p:cNvPr id="5" name="Text 1">
            <a:extLst>
              <a:ext uri="{FF2B5EF4-FFF2-40B4-BE49-F238E27FC236}">
                <a16:creationId xmlns:a16="http://schemas.microsoft.com/office/drawing/2014/main" id="{37FD5411-700B-AD64-A495-C6648B9A5B52}"/>
              </a:ext>
            </a:extLst>
          </p:cNvPr>
          <p:cNvSpPr/>
          <p:nvPr/>
        </p:nvSpPr>
        <p:spPr>
          <a:xfrm>
            <a:off x="457199" y="1143000"/>
            <a:ext cx="8059783" cy="3200400"/>
          </a:xfrm>
          <a:prstGeom prst="rect">
            <a:avLst/>
          </a:prstGeom>
          <a:noFill/>
          <a:ln/>
        </p:spPr>
        <p:txBody>
          <a:bodyPr wrap="square" rtlCol="0" anchor="t"/>
          <a:lstStyle/>
          <a:p>
            <a:endParaRPr lang="en-US" sz="1600" dirty="0"/>
          </a:p>
        </p:txBody>
      </p:sp>
      <p:pic>
        <p:nvPicPr>
          <p:cNvPr id="3" name="Graphic 2" descr="Camera with solid fill">
            <a:extLst>
              <a:ext uri="{FF2B5EF4-FFF2-40B4-BE49-F238E27FC236}">
                <a16:creationId xmlns:a16="http://schemas.microsoft.com/office/drawing/2014/main" id="{A03EC462-B24F-8613-145C-A46D72FA1A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924" y="1625791"/>
            <a:ext cx="1702115" cy="1374129"/>
          </a:xfrm>
          <a:prstGeom prst="rect">
            <a:avLst/>
          </a:prstGeom>
        </p:spPr>
      </p:pic>
      <p:pic>
        <p:nvPicPr>
          <p:cNvPr id="7" name="Graphic 3" descr="Document with solid fill">
            <a:extLst>
              <a:ext uri="{FF2B5EF4-FFF2-40B4-BE49-F238E27FC236}">
                <a16:creationId xmlns:a16="http://schemas.microsoft.com/office/drawing/2014/main" id="{5C713A5B-E3CD-47F6-83C5-4548B477C3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1180" y="1760781"/>
            <a:ext cx="1616565" cy="1104148"/>
          </a:xfrm>
          <a:prstGeom prst="rect">
            <a:avLst/>
          </a:prstGeom>
        </p:spPr>
      </p:pic>
      <p:pic>
        <p:nvPicPr>
          <p:cNvPr id="8" name="Graphic 4" descr="Music with solid fill">
            <a:extLst>
              <a:ext uri="{FF2B5EF4-FFF2-40B4-BE49-F238E27FC236}">
                <a16:creationId xmlns:a16="http://schemas.microsoft.com/office/drawing/2014/main" id="{C0512271-73E6-41CF-2A87-955091A117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67633" y="1821230"/>
            <a:ext cx="1616564" cy="1112229"/>
          </a:xfrm>
          <a:prstGeom prst="rect">
            <a:avLst/>
          </a:prstGeom>
        </p:spPr>
      </p:pic>
      <p:pic>
        <p:nvPicPr>
          <p:cNvPr id="11" name="Graphic 5" descr="Clapper board with solid fill">
            <a:extLst>
              <a:ext uri="{FF2B5EF4-FFF2-40B4-BE49-F238E27FC236}">
                <a16:creationId xmlns:a16="http://schemas.microsoft.com/office/drawing/2014/main" id="{3D5D3CB9-4B25-0978-330A-2FF3600138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61075" y="1821230"/>
            <a:ext cx="1755907" cy="1062161"/>
          </a:xfrm>
          <a:prstGeom prst="rect">
            <a:avLst/>
          </a:prstGeom>
        </p:spPr>
      </p:pic>
      <p:sp>
        <p:nvSpPr>
          <p:cNvPr id="12" name="TextBox 6">
            <a:extLst>
              <a:ext uri="{FF2B5EF4-FFF2-40B4-BE49-F238E27FC236}">
                <a16:creationId xmlns:a16="http://schemas.microsoft.com/office/drawing/2014/main" id="{D9C5C68D-F83A-DCF5-B58C-B13A907AF42C}"/>
              </a:ext>
            </a:extLst>
          </p:cNvPr>
          <p:cNvSpPr txBox="1"/>
          <p:nvPr/>
        </p:nvSpPr>
        <p:spPr>
          <a:xfrm>
            <a:off x="952478" y="3047333"/>
            <a:ext cx="142001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dirty="0">
                <a:solidFill>
                  <a:srgbClr val="C00000"/>
                </a:solidFill>
                <a:latin typeface="Optima"/>
              </a:rPr>
              <a:t>Images</a:t>
            </a:r>
          </a:p>
        </p:txBody>
      </p:sp>
      <p:sp>
        <p:nvSpPr>
          <p:cNvPr id="13" name="TextBox 7">
            <a:extLst>
              <a:ext uri="{FF2B5EF4-FFF2-40B4-BE49-F238E27FC236}">
                <a16:creationId xmlns:a16="http://schemas.microsoft.com/office/drawing/2014/main" id="{7861A0CE-7C8E-3056-93CF-DE19DDC9EB6F}"/>
              </a:ext>
            </a:extLst>
          </p:cNvPr>
          <p:cNvSpPr txBox="1"/>
          <p:nvPr/>
        </p:nvSpPr>
        <p:spPr>
          <a:xfrm>
            <a:off x="2372493" y="2864929"/>
            <a:ext cx="2633938"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rgbClr val="92D050"/>
                </a:solidFill>
                <a:latin typeface="Optima"/>
              </a:rPr>
              <a:t>Text </a:t>
            </a:r>
          </a:p>
          <a:p>
            <a:pPr algn="ctr"/>
            <a:r>
              <a:rPr lang="en-US" sz="2400" b="1" dirty="0">
                <a:solidFill>
                  <a:srgbClr val="92D050"/>
                </a:solidFill>
                <a:latin typeface="Optima"/>
              </a:rPr>
              <a:t>Documents</a:t>
            </a:r>
          </a:p>
        </p:txBody>
      </p:sp>
      <p:sp>
        <p:nvSpPr>
          <p:cNvPr id="15" name="TextBox 8">
            <a:extLst>
              <a:ext uri="{FF2B5EF4-FFF2-40B4-BE49-F238E27FC236}">
                <a16:creationId xmlns:a16="http://schemas.microsoft.com/office/drawing/2014/main" id="{1BE3917D-AB01-2CDB-8B13-F9E688DFCCFE}"/>
              </a:ext>
            </a:extLst>
          </p:cNvPr>
          <p:cNvSpPr txBox="1"/>
          <p:nvPr/>
        </p:nvSpPr>
        <p:spPr>
          <a:xfrm>
            <a:off x="4770051" y="2862561"/>
            <a:ext cx="1616564"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accent2"/>
                </a:solidFill>
                <a:latin typeface="Optima"/>
              </a:rPr>
              <a:t>Audio</a:t>
            </a:r>
          </a:p>
          <a:p>
            <a:pPr algn="ctr"/>
            <a:r>
              <a:rPr lang="en-US" sz="2400" b="1" dirty="0">
                <a:solidFill>
                  <a:schemeClr val="accent2"/>
                </a:solidFill>
                <a:latin typeface="Optima"/>
              </a:rPr>
              <a:t>files</a:t>
            </a:r>
          </a:p>
        </p:txBody>
      </p:sp>
      <p:sp>
        <p:nvSpPr>
          <p:cNvPr id="16" name="TextBox 9">
            <a:extLst>
              <a:ext uri="{FF2B5EF4-FFF2-40B4-BE49-F238E27FC236}">
                <a16:creationId xmlns:a16="http://schemas.microsoft.com/office/drawing/2014/main" id="{E898EE65-A231-A1C9-B7FF-93CD40401371}"/>
              </a:ext>
            </a:extLst>
          </p:cNvPr>
          <p:cNvSpPr txBox="1"/>
          <p:nvPr/>
        </p:nvSpPr>
        <p:spPr>
          <a:xfrm>
            <a:off x="6629945" y="2864929"/>
            <a:ext cx="2169762"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accent5">
                    <a:lumMod val="75000"/>
                  </a:schemeClr>
                </a:solidFill>
                <a:latin typeface="Optima"/>
              </a:rPr>
              <a:t>Video </a:t>
            </a:r>
          </a:p>
          <a:p>
            <a:pPr algn="ctr"/>
            <a:r>
              <a:rPr lang="en-US" sz="2400" b="1" dirty="0">
                <a:solidFill>
                  <a:schemeClr val="accent5">
                    <a:lumMod val="75000"/>
                  </a:schemeClr>
                </a:solidFill>
                <a:latin typeface="Optima"/>
              </a:rPr>
              <a:t>files</a:t>
            </a:r>
          </a:p>
        </p:txBody>
      </p:sp>
    </p:spTree>
    <p:extLst>
      <p:ext uri="{BB962C8B-B14F-4D97-AF65-F5344CB8AC3E}">
        <p14:creationId xmlns:p14="http://schemas.microsoft.com/office/powerpoint/2010/main" val="2410122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7C194-D35C-57A4-E337-785FEBF40514}"/>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2C45F0A9-B545-9527-3F83-9CE652F1B7DF}"/>
              </a:ext>
            </a:extLst>
          </p:cNvPr>
          <p:cNvSpPr/>
          <p:nvPr/>
        </p:nvSpPr>
        <p:spPr>
          <a:xfrm>
            <a:off x="457200" y="228600"/>
            <a:ext cx="8229600" cy="822960"/>
          </a:xfrm>
          <a:prstGeom prst="rect">
            <a:avLst/>
          </a:prstGeom>
          <a:solidFill>
            <a:schemeClr val="bg1"/>
          </a:solid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Deep Learning model can handle unstructured input data without requiring upfront manual preprocessing.</a:t>
            </a:r>
            <a:endParaRPr lang="en-US" sz="2400" dirty="0"/>
          </a:p>
        </p:txBody>
      </p:sp>
      <p:sp>
        <p:nvSpPr>
          <p:cNvPr id="5" name="Text 1">
            <a:extLst>
              <a:ext uri="{FF2B5EF4-FFF2-40B4-BE49-F238E27FC236}">
                <a16:creationId xmlns:a16="http://schemas.microsoft.com/office/drawing/2014/main" id="{C653D377-6C1D-0AFA-0CEC-7B9972337401}"/>
              </a:ext>
            </a:extLst>
          </p:cNvPr>
          <p:cNvSpPr/>
          <p:nvPr/>
        </p:nvSpPr>
        <p:spPr>
          <a:xfrm>
            <a:off x="457199" y="1143000"/>
            <a:ext cx="8059783" cy="3200400"/>
          </a:xfrm>
          <a:prstGeom prst="rect">
            <a:avLst/>
          </a:prstGeom>
          <a:noFill/>
          <a:ln/>
        </p:spPr>
        <p:txBody>
          <a:bodyPr wrap="square" rtlCol="0" anchor="t"/>
          <a:lstStyle/>
          <a:p>
            <a:endParaRPr lang="en-US" sz="1600" dirty="0"/>
          </a:p>
        </p:txBody>
      </p:sp>
      <p:sp>
        <p:nvSpPr>
          <p:cNvPr id="2" name="Rectangle 1">
            <a:extLst>
              <a:ext uri="{FF2B5EF4-FFF2-40B4-BE49-F238E27FC236}">
                <a16:creationId xmlns:a16="http://schemas.microsoft.com/office/drawing/2014/main" id="{3E759CD0-08CC-AB2B-F6EA-3F431091714D}"/>
              </a:ext>
            </a:extLst>
          </p:cNvPr>
          <p:cNvSpPr/>
          <p:nvPr/>
        </p:nvSpPr>
        <p:spPr>
          <a:xfrm>
            <a:off x="2808515" y="1463050"/>
            <a:ext cx="2148839" cy="135200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Learning Model</a:t>
            </a:r>
          </a:p>
        </p:txBody>
      </p:sp>
      <p:cxnSp>
        <p:nvCxnSpPr>
          <p:cNvPr id="6" name="Straight Arrow Connector 5">
            <a:extLst>
              <a:ext uri="{FF2B5EF4-FFF2-40B4-BE49-F238E27FC236}">
                <a16:creationId xmlns:a16="http://schemas.microsoft.com/office/drawing/2014/main" id="{BF327138-77EA-0E79-7CC0-986620A4D7D0}"/>
              </a:ext>
            </a:extLst>
          </p:cNvPr>
          <p:cNvCxnSpPr>
            <a:cxnSpLocks/>
            <a:endCxn id="2" idx="1"/>
          </p:cNvCxnSpPr>
          <p:nvPr/>
        </p:nvCxnSpPr>
        <p:spPr>
          <a:xfrm>
            <a:off x="2139043" y="2139053"/>
            <a:ext cx="669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C4DDD2-4CEE-821B-496F-5FA264AA1D5D}"/>
              </a:ext>
            </a:extLst>
          </p:cNvPr>
          <p:cNvCxnSpPr/>
          <p:nvPr/>
        </p:nvCxnSpPr>
        <p:spPr>
          <a:xfrm>
            <a:off x="4957354" y="2135788"/>
            <a:ext cx="1423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CE0413-EA95-0774-9ACE-80193FA8DB8E}"/>
              </a:ext>
            </a:extLst>
          </p:cNvPr>
          <p:cNvSpPr txBox="1"/>
          <p:nvPr/>
        </p:nvSpPr>
        <p:spPr>
          <a:xfrm>
            <a:off x="561703" y="1812622"/>
            <a:ext cx="1577340" cy="923330"/>
          </a:xfrm>
          <a:prstGeom prst="rect">
            <a:avLst/>
          </a:prstGeom>
          <a:noFill/>
        </p:spPr>
        <p:txBody>
          <a:bodyPr wrap="square" rtlCol="0">
            <a:spAutoFit/>
          </a:bodyPr>
          <a:lstStyle/>
          <a:p>
            <a:r>
              <a:rPr lang="en-US" dirty="0"/>
              <a:t>Structured or </a:t>
            </a:r>
            <a:r>
              <a:rPr lang="en-US" dirty="0">
                <a:solidFill>
                  <a:schemeClr val="accent2">
                    <a:lumMod val="75000"/>
                  </a:schemeClr>
                </a:solidFill>
              </a:rPr>
              <a:t>Unstructured</a:t>
            </a:r>
            <a:r>
              <a:rPr lang="en-US" dirty="0"/>
              <a:t>  Input</a:t>
            </a:r>
          </a:p>
        </p:txBody>
      </p:sp>
      <p:sp>
        <p:nvSpPr>
          <p:cNvPr id="14" name="TextBox 13">
            <a:extLst>
              <a:ext uri="{FF2B5EF4-FFF2-40B4-BE49-F238E27FC236}">
                <a16:creationId xmlns:a16="http://schemas.microsoft.com/office/drawing/2014/main" id="{1ADE54F7-6944-90A8-119A-E6905A29DAAB}"/>
              </a:ext>
            </a:extLst>
          </p:cNvPr>
          <p:cNvSpPr txBox="1"/>
          <p:nvPr/>
        </p:nvSpPr>
        <p:spPr>
          <a:xfrm>
            <a:off x="6309360" y="1907186"/>
            <a:ext cx="940526"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817041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771525" y="1475449"/>
            <a:ext cx="1971675" cy="1910443"/>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2700" b="1" kern="1200">
                <a:solidFill>
                  <a:srgbClr val="FFFFFF"/>
                </a:solidFill>
                <a:latin typeface="+mj-lt"/>
                <a:ea typeface="+mj-ea"/>
                <a:cs typeface="+mj-cs"/>
              </a:rPr>
              <a:t>Deep learning</a:t>
            </a:r>
            <a:endParaRPr lang="en-US" sz="2700" kern="1200">
              <a:solidFill>
                <a:srgbClr val="FFFFFF"/>
              </a:solidFill>
              <a:latin typeface="+mj-lt"/>
              <a:ea typeface="+mj-ea"/>
              <a:cs typeface="+mj-cs"/>
            </a:endParaRPr>
          </a:p>
        </p:txBody>
      </p:sp>
      <p:pic>
        <p:nvPicPr>
          <p:cNvPr id="8" name="Picture 7">
            <a:extLst>
              <a:ext uri="{FF2B5EF4-FFF2-40B4-BE49-F238E27FC236}">
                <a16:creationId xmlns:a16="http://schemas.microsoft.com/office/drawing/2014/main" id="{2D574012-9DB7-9641-8B59-5C60ADF8E39D}"/>
              </a:ext>
            </a:extLst>
          </p:cNvPr>
          <p:cNvPicPr>
            <a:picLocks noChangeAspect="1"/>
          </p:cNvPicPr>
          <p:nvPr/>
        </p:nvPicPr>
        <p:blipFill>
          <a:blip r:embed="rId3"/>
          <a:stretch>
            <a:fillRect/>
          </a:stretch>
        </p:blipFill>
        <p:spPr>
          <a:xfrm>
            <a:off x="3582987" y="1394848"/>
            <a:ext cx="5085525" cy="2352055"/>
          </a:xfrm>
          <a:prstGeom prst="rect">
            <a:avLst/>
          </a:prstGeom>
        </p:spPr>
      </p:pic>
    </p:spTree>
    <p:extLst>
      <p:ext uri="{BB962C8B-B14F-4D97-AF65-F5344CB8AC3E}">
        <p14:creationId xmlns:p14="http://schemas.microsoft.com/office/powerpoint/2010/main" val="23718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C909BC-803A-9B31-7E9B-63ABC6BD708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a:extLst>
              <a:ext uri="{FF2B5EF4-FFF2-40B4-BE49-F238E27FC236}">
                <a16:creationId xmlns:a16="http://schemas.microsoft.com/office/drawing/2014/main" id="{859E6D29-4AED-E889-C2FA-FF7D31D72092}"/>
              </a:ext>
            </a:extLst>
          </p:cNvPr>
          <p:cNvSpPr/>
          <p:nvPr/>
        </p:nvSpPr>
        <p:spPr>
          <a:xfrm>
            <a:off x="898635" y="420660"/>
            <a:ext cx="7346729" cy="83578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b="1" dirty="0">
                <a:latin typeface="Optima"/>
                <a:ea typeface="+mj-ea"/>
                <a:cs typeface="+mj-cs"/>
              </a:rPr>
              <a:t>Unstructured data required Manual structuring before it could be processed by Machine learning algorithms.</a:t>
            </a:r>
            <a:endParaRPr lang="en-US" sz="2400" dirty="0">
              <a:latin typeface="Optima"/>
              <a:ea typeface="+mj-ea"/>
              <a:cs typeface="+mj-cs"/>
            </a:endParaRPr>
          </a:p>
        </p:txBody>
      </p:sp>
      <p:pic>
        <p:nvPicPr>
          <p:cNvPr id="6" name="Picture 5">
            <a:extLst>
              <a:ext uri="{FF2B5EF4-FFF2-40B4-BE49-F238E27FC236}">
                <a16:creationId xmlns:a16="http://schemas.microsoft.com/office/drawing/2014/main" id="{A2D6B5F6-F5FA-5A02-06D6-56BA64491BEF}"/>
              </a:ext>
            </a:extLst>
          </p:cNvPr>
          <p:cNvPicPr>
            <a:picLocks noChangeAspect="1"/>
          </p:cNvPicPr>
          <p:nvPr/>
        </p:nvPicPr>
        <p:blipFill>
          <a:blip r:embed="rId3"/>
          <a:stretch>
            <a:fillRect/>
          </a:stretch>
        </p:blipFill>
        <p:spPr>
          <a:xfrm>
            <a:off x="70613" y="1173219"/>
            <a:ext cx="3855502" cy="2509782"/>
          </a:xfrm>
          <a:prstGeom prst="rect">
            <a:avLst/>
          </a:prstGeom>
        </p:spPr>
      </p:pic>
      <p:pic>
        <p:nvPicPr>
          <p:cNvPr id="3" name="Picture 2">
            <a:extLst>
              <a:ext uri="{FF2B5EF4-FFF2-40B4-BE49-F238E27FC236}">
                <a16:creationId xmlns:a16="http://schemas.microsoft.com/office/drawing/2014/main" id="{37EEA6B9-2FA0-663C-C726-45A54AABD6BC}"/>
              </a:ext>
            </a:extLst>
          </p:cNvPr>
          <p:cNvPicPr>
            <a:picLocks noChangeAspect="1"/>
          </p:cNvPicPr>
          <p:nvPr/>
        </p:nvPicPr>
        <p:blipFill>
          <a:blip r:embed="rId4"/>
          <a:stretch>
            <a:fillRect/>
          </a:stretch>
        </p:blipFill>
        <p:spPr>
          <a:xfrm>
            <a:off x="5094074" y="1173219"/>
            <a:ext cx="3784892" cy="2306487"/>
          </a:xfrm>
          <a:prstGeom prst="rect">
            <a:avLst/>
          </a:prstGeom>
        </p:spPr>
      </p:pic>
      <p:sp>
        <p:nvSpPr>
          <p:cNvPr id="7" name="TextBox 6">
            <a:extLst>
              <a:ext uri="{FF2B5EF4-FFF2-40B4-BE49-F238E27FC236}">
                <a16:creationId xmlns:a16="http://schemas.microsoft.com/office/drawing/2014/main" id="{6740178F-92DA-B100-8E46-B88BD4C84637}"/>
              </a:ext>
            </a:extLst>
          </p:cNvPr>
          <p:cNvSpPr txBox="1"/>
          <p:nvPr/>
        </p:nvSpPr>
        <p:spPr>
          <a:xfrm>
            <a:off x="3996727" y="1792514"/>
            <a:ext cx="1026735" cy="523220"/>
          </a:xfrm>
          <a:prstGeom prst="rect">
            <a:avLst/>
          </a:prstGeom>
          <a:noFill/>
        </p:spPr>
        <p:txBody>
          <a:bodyPr wrap="square" rtlCol="0">
            <a:spAutoFit/>
          </a:bodyPr>
          <a:lstStyle/>
          <a:p>
            <a:r>
              <a:rPr lang="en-US" sz="1400" dirty="0">
                <a:latin typeface="Optima"/>
              </a:rPr>
              <a:t>Manual Extraction</a:t>
            </a:r>
          </a:p>
        </p:txBody>
      </p:sp>
      <p:sp>
        <p:nvSpPr>
          <p:cNvPr id="9" name="Arrow: Right 8">
            <a:extLst>
              <a:ext uri="{FF2B5EF4-FFF2-40B4-BE49-F238E27FC236}">
                <a16:creationId xmlns:a16="http://schemas.microsoft.com/office/drawing/2014/main" id="{0867D937-F2F7-DD95-3A9A-5C823AA8FC6D}"/>
              </a:ext>
            </a:extLst>
          </p:cNvPr>
          <p:cNvSpPr/>
          <p:nvPr/>
        </p:nvSpPr>
        <p:spPr>
          <a:xfrm>
            <a:off x="3926115" y="2474686"/>
            <a:ext cx="1097348" cy="2177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FE015AAD-9F8B-FF3D-6DB2-9351CA52076F}"/>
              </a:ext>
            </a:extLst>
          </p:cNvPr>
          <p:cNvSpPr/>
          <p:nvPr/>
        </p:nvSpPr>
        <p:spPr>
          <a:xfrm>
            <a:off x="6518365" y="3529464"/>
            <a:ext cx="150223" cy="2808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656C36E-2975-9605-B583-786596549CAB}"/>
              </a:ext>
            </a:extLst>
          </p:cNvPr>
          <p:cNvPicPr>
            <a:picLocks noChangeAspect="1"/>
          </p:cNvPicPr>
          <p:nvPr/>
        </p:nvPicPr>
        <p:blipFill>
          <a:blip r:embed="rId5"/>
          <a:stretch>
            <a:fillRect/>
          </a:stretch>
        </p:blipFill>
        <p:spPr>
          <a:xfrm>
            <a:off x="5365568" y="3810315"/>
            <a:ext cx="2801983" cy="1247215"/>
          </a:xfrm>
          <a:prstGeom prst="rect">
            <a:avLst/>
          </a:prstGeom>
        </p:spPr>
      </p:pic>
    </p:spTree>
    <p:extLst>
      <p:ext uri="{BB962C8B-B14F-4D97-AF65-F5344CB8AC3E}">
        <p14:creationId xmlns:p14="http://schemas.microsoft.com/office/powerpoint/2010/main" val="856192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DF7E67-68C3-3F6E-AE85-7239D98C7680}"/>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69"/>
            <a:ext cx="9143999" cy="118196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26"/>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4" y="-3980833"/>
            <a:ext cx="1182335"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739"/>
            <a:ext cx="3227567" cy="1181596"/>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a:extLst>
              <a:ext uri="{FF2B5EF4-FFF2-40B4-BE49-F238E27FC236}">
                <a16:creationId xmlns:a16="http://schemas.microsoft.com/office/drawing/2014/main" id="{65DD589A-78BE-4FB6-D8B4-9A3244E9DB6F}"/>
              </a:ext>
            </a:extLst>
          </p:cNvPr>
          <p:cNvSpPr/>
          <p:nvPr/>
        </p:nvSpPr>
        <p:spPr>
          <a:xfrm>
            <a:off x="524785" y="264870"/>
            <a:ext cx="5318475" cy="67393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1">
                <a:solidFill>
                  <a:srgbClr val="FFFFFF"/>
                </a:solidFill>
                <a:latin typeface="+mj-lt"/>
                <a:ea typeface="+mj-ea"/>
                <a:cs typeface="+mj-cs"/>
              </a:rPr>
              <a:t>Deep learning Algorithms</a:t>
            </a:r>
            <a:endParaRPr lang="en-US" sz="3000">
              <a:solidFill>
                <a:srgbClr val="FFFFFF"/>
              </a:solidFill>
              <a:latin typeface="+mj-lt"/>
              <a:ea typeface="+mj-ea"/>
              <a:cs typeface="+mj-cs"/>
            </a:endParaRPr>
          </a:p>
        </p:txBody>
      </p:sp>
      <p:pic>
        <p:nvPicPr>
          <p:cNvPr id="12" name="Picture 11">
            <a:extLst>
              <a:ext uri="{FF2B5EF4-FFF2-40B4-BE49-F238E27FC236}">
                <a16:creationId xmlns:a16="http://schemas.microsoft.com/office/drawing/2014/main" id="{16CECC02-1CF6-18FE-8E8D-246F2B700021}"/>
              </a:ext>
            </a:extLst>
          </p:cNvPr>
          <p:cNvPicPr>
            <a:picLocks noChangeAspect="1"/>
          </p:cNvPicPr>
          <p:nvPr/>
        </p:nvPicPr>
        <p:blipFill>
          <a:blip r:embed="rId3"/>
          <a:stretch>
            <a:fillRect/>
          </a:stretch>
        </p:blipFill>
        <p:spPr>
          <a:xfrm>
            <a:off x="536811" y="2581988"/>
            <a:ext cx="3848316" cy="1106390"/>
          </a:xfrm>
          <a:prstGeom prst="rect">
            <a:avLst/>
          </a:prstGeom>
        </p:spPr>
      </p:pic>
      <p:grpSp>
        <p:nvGrpSpPr>
          <p:cNvPr id="13" name="Group 12">
            <a:extLst>
              <a:ext uri="{FF2B5EF4-FFF2-40B4-BE49-F238E27FC236}">
                <a16:creationId xmlns:a16="http://schemas.microsoft.com/office/drawing/2014/main" id="{D01B6CFC-97F8-7049-C053-053138E52051}"/>
              </a:ext>
            </a:extLst>
          </p:cNvPr>
          <p:cNvGrpSpPr/>
          <p:nvPr/>
        </p:nvGrpSpPr>
        <p:grpSpPr>
          <a:xfrm>
            <a:off x="4758872" y="2607447"/>
            <a:ext cx="3848317" cy="1515742"/>
            <a:chOff x="457198" y="963923"/>
            <a:chExt cx="8295726" cy="3267449"/>
          </a:xfrm>
        </p:grpSpPr>
        <p:sp>
          <p:nvSpPr>
            <p:cNvPr id="2" name="Text Placeholder 7">
              <a:extLst>
                <a:ext uri="{FF2B5EF4-FFF2-40B4-BE49-F238E27FC236}">
                  <a16:creationId xmlns:a16="http://schemas.microsoft.com/office/drawing/2014/main" id="{1D815203-0A45-D843-1FC6-975D9670EC07}"/>
                </a:ext>
              </a:extLst>
            </p:cNvPr>
            <p:cNvSpPr txBox="1">
              <a:spLocks/>
            </p:cNvSpPr>
            <p:nvPr/>
          </p:nvSpPr>
          <p:spPr>
            <a:xfrm>
              <a:off x="457198" y="996579"/>
              <a:ext cx="2442849" cy="3216707"/>
            </a:xfrm>
            <a:prstGeom prst="rect">
              <a:avLst/>
            </a:prstGeom>
            <a:ln>
              <a:solidFill>
                <a:schemeClr val="accent6">
                  <a:lumMod val="75000"/>
                </a:schemeClr>
              </a:solidFill>
            </a:ln>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7734" indent="-157734" defTabSz="420624">
                <a:lnSpc>
                  <a:spcPct val="90000"/>
                </a:lnSpc>
              </a:pPr>
              <a:endParaRPr lang="en-US" sz="1100" b="1" kern="1200" dirty="0">
                <a:solidFill>
                  <a:schemeClr val="tx1">
                    <a:lumMod val="50000"/>
                  </a:schemeClr>
                </a:solidFill>
                <a:latin typeface="+mn-lt"/>
                <a:ea typeface="+mn-ea"/>
                <a:cs typeface="+mn-cs"/>
              </a:endParaRPr>
            </a:p>
            <a:p>
              <a:pPr marL="157734" indent="-157734" defTabSz="420624">
                <a:lnSpc>
                  <a:spcPct val="90000"/>
                </a:lnSpc>
              </a:pPr>
              <a:endParaRPr lang="en-US" sz="1100" b="1" kern="1200" dirty="0">
                <a:solidFill>
                  <a:schemeClr val="tx1">
                    <a:lumMod val="50000"/>
                  </a:schemeClr>
                </a:solidFill>
                <a:latin typeface="+mn-lt"/>
                <a:ea typeface="+mn-ea"/>
                <a:cs typeface="+mn-cs"/>
              </a:endParaRPr>
            </a:p>
            <a:p>
              <a:pPr marL="157734" indent="-157734" defTabSz="420624">
                <a:lnSpc>
                  <a:spcPct val="90000"/>
                </a:lnSpc>
              </a:pPr>
              <a:endParaRPr lang="en-US" sz="1100" b="1" kern="1200" dirty="0">
                <a:solidFill>
                  <a:schemeClr val="tx1">
                    <a:lumMod val="50000"/>
                  </a:schemeClr>
                </a:solidFill>
                <a:latin typeface="+mn-lt"/>
                <a:ea typeface="+mn-ea"/>
                <a:cs typeface="+mn-cs"/>
              </a:endParaRPr>
            </a:p>
            <a:p>
              <a:pPr marL="157734" indent="-157734" defTabSz="420624">
                <a:lnSpc>
                  <a:spcPct val="90000"/>
                </a:lnSpc>
              </a:pPr>
              <a:endParaRPr lang="en-US" sz="1100" b="1" kern="1200" dirty="0">
                <a:solidFill>
                  <a:schemeClr val="tx1">
                    <a:lumMod val="50000"/>
                  </a:schemeClr>
                </a:solidFill>
                <a:latin typeface="+mn-lt"/>
                <a:ea typeface="+mn-ea"/>
                <a:cs typeface="+mn-cs"/>
              </a:endParaRPr>
            </a:p>
            <a:p>
              <a:pPr marL="157734" indent="-157734" algn="ctr" defTabSz="420624">
                <a:lnSpc>
                  <a:spcPct val="90000"/>
                </a:lnSpc>
              </a:pPr>
              <a:r>
                <a:rPr lang="en-US" sz="1100" b="1" kern="1200" dirty="0">
                  <a:solidFill>
                    <a:srgbClr val="C00000"/>
                  </a:solidFill>
                  <a:latin typeface="+mn-lt"/>
                  <a:ea typeface="+mn-ea"/>
                  <a:cs typeface="+mn-cs"/>
                </a:rPr>
                <a:t>Convolutional</a:t>
              </a:r>
            </a:p>
            <a:p>
              <a:pPr marL="157734" indent="-157734" algn="ctr" defTabSz="420624">
                <a:lnSpc>
                  <a:spcPct val="90000"/>
                </a:lnSpc>
              </a:pPr>
              <a:r>
                <a:rPr lang="en-US" sz="1100" b="1" kern="1200" dirty="0">
                  <a:solidFill>
                    <a:srgbClr val="C00000"/>
                  </a:solidFill>
                  <a:latin typeface="+mn-lt"/>
                  <a:ea typeface="+mn-ea"/>
                  <a:cs typeface="+mn-cs"/>
                </a:rPr>
                <a:t>Neural Networks </a:t>
              </a:r>
            </a:p>
            <a:p>
              <a:pPr marL="157734" indent="-157734" algn="ctr" defTabSz="420624">
                <a:lnSpc>
                  <a:spcPct val="90000"/>
                </a:lnSpc>
              </a:pPr>
              <a:r>
                <a:rPr lang="en-US" sz="1100" b="1" kern="1200" dirty="0">
                  <a:solidFill>
                    <a:srgbClr val="C00000"/>
                  </a:solidFill>
                  <a:latin typeface="+mn-lt"/>
                  <a:ea typeface="+mn-ea"/>
                  <a:cs typeface="+mn-cs"/>
                </a:rPr>
                <a:t>(CNNs) </a:t>
              </a:r>
            </a:p>
            <a:p>
              <a:pPr marL="157734" indent="-157734" algn="ctr" defTabSz="420624">
                <a:lnSpc>
                  <a:spcPct val="90000"/>
                </a:lnSpc>
              </a:pPr>
              <a:r>
                <a:rPr lang="en-US" sz="1100" kern="1200" dirty="0">
                  <a:solidFill>
                    <a:srgbClr val="C00000"/>
                  </a:solidFill>
                  <a:latin typeface="+mn-lt"/>
                  <a:ea typeface="+mn-ea"/>
                  <a:cs typeface="+mn-cs"/>
                </a:rPr>
                <a:t>for images</a:t>
              </a:r>
            </a:p>
            <a:p>
              <a:pPr>
                <a:lnSpc>
                  <a:spcPct val="90000"/>
                </a:lnSpc>
              </a:pPr>
              <a:endParaRPr lang="en-US" sz="1100" dirty="0"/>
            </a:p>
          </p:txBody>
        </p:sp>
        <p:sp>
          <p:nvSpPr>
            <p:cNvPr id="3" name="Text Placeholder 8">
              <a:extLst>
                <a:ext uri="{FF2B5EF4-FFF2-40B4-BE49-F238E27FC236}">
                  <a16:creationId xmlns:a16="http://schemas.microsoft.com/office/drawing/2014/main" id="{3FA7C6A0-1BFD-41A3-8E53-8BC3C0D675E2}"/>
                </a:ext>
              </a:extLst>
            </p:cNvPr>
            <p:cNvSpPr txBox="1">
              <a:spLocks/>
            </p:cNvSpPr>
            <p:nvPr/>
          </p:nvSpPr>
          <p:spPr>
            <a:xfrm>
              <a:off x="3215621" y="963923"/>
              <a:ext cx="2590623" cy="3249363"/>
            </a:xfrm>
            <a:prstGeom prst="rect">
              <a:avLst/>
            </a:prstGeom>
            <a:ln>
              <a:solidFill>
                <a:schemeClr val="accent3"/>
              </a:solidFill>
            </a:ln>
          </p:spPr>
          <p:txBody>
            <a:bodyPr>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7734" indent="-157734" algn="ctr" defTabSz="420624">
                <a:lnSpc>
                  <a:spcPct val="90000"/>
                </a:lnSpc>
              </a:pPr>
              <a:endParaRPr lang="en-US" sz="1000" b="1" kern="1200" dirty="0">
                <a:solidFill>
                  <a:srgbClr val="C00000"/>
                </a:solidFill>
                <a:latin typeface="+mn-lt"/>
                <a:ea typeface="+mn-ea"/>
                <a:cs typeface="+mn-cs"/>
              </a:endParaRPr>
            </a:p>
            <a:p>
              <a:pPr marL="157734" indent="-157734" algn="ctr" defTabSz="420624">
                <a:lnSpc>
                  <a:spcPct val="90000"/>
                </a:lnSpc>
              </a:pPr>
              <a:endParaRPr lang="en-US" sz="1000" b="1" kern="1200" dirty="0">
                <a:solidFill>
                  <a:srgbClr val="C00000"/>
                </a:solidFill>
                <a:latin typeface="+mn-lt"/>
                <a:ea typeface="+mn-ea"/>
                <a:cs typeface="+mn-cs"/>
              </a:endParaRPr>
            </a:p>
            <a:p>
              <a:pPr marL="157734" indent="-157734" algn="ctr" defTabSz="420624">
                <a:lnSpc>
                  <a:spcPct val="90000"/>
                </a:lnSpc>
              </a:pPr>
              <a:endParaRPr lang="en-US" sz="1000" b="1" kern="1200" dirty="0">
                <a:solidFill>
                  <a:srgbClr val="C00000"/>
                </a:solidFill>
                <a:latin typeface="+mn-lt"/>
                <a:ea typeface="+mn-ea"/>
                <a:cs typeface="+mn-cs"/>
              </a:endParaRPr>
            </a:p>
            <a:p>
              <a:pPr marL="157734" indent="-157734" algn="ctr" defTabSz="420624">
                <a:lnSpc>
                  <a:spcPct val="90000"/>
                </a:lnSpc>
              </a:pPr>
              <a:endParaRPr lang="en-US" sz="1000" b="1" kern="1200" dirty="0">
                <a:solidFill>
                  <a:srgbClr val="C00000"/>
                </a:solidFill>
                <a:latin typeface="+mn-lt"/>
                <a:ea typeface="+mn-ea"/>
                <a:cs typeface="+mn-cs"/>
              </a:endParaRPr>
            </a:p>
            <a:p>
              <a:pPr marL="157734" indent="-157734" algn="ctr" defTabSz="420624">
                <a:lnSpc>
                  <a:spcPct val="90000"/>
                </a:lnSpc>
              </a:pPr>
              <a:r>
                <a:rPr lang="en-US" sz="1000" b="1" kern="1200" dirty="0">
                  <a:solidFill>
                    <a:srgbClr val="00B050"/>
                  </a:solidFill>
                  <a:latin typeface="+mn-lt"/>
                  <a:ea typeface="+mn-ea"/>
                  <a:cs typeface="+mn-cs"/>
                </a:rPr>
                <a:t>Recurrent </a:t>
              </a:r>
            </a:p>
            <a:p>
              <a:pPr marL="157734" indent="-157734" algn="ctr" defTabSz="420624">
                <a:lnSpc>
                  <a:spcPct val="90000"/>
                </a:lnSpc>
              </a:pPr>
              <a:r>
                <a:rPr lang="en-US" sz="1000" b="1" kern="1200" dirty="0">
                  <a:solidFill>
                    <a:srgbClr val="00B050"/>
                  </a:solidFill>
                  <a:latin typeface="+mn-lt"/>
                  <a:ea typeface="+mn-ea"/>
                  <a:cs typeface="+mn-cs"/>
                </a:rPr>
                <a:t>Neural Networks </a:t>
              </a:r>
            </a:p>
            <a:p>
              <a:pPr marL="157734" indent="-157734" algn="ctr" defTabSz="420624">
                <a:lnSpc>
                  <a:spcPct val="90000"/>
                </a:lnSpc>
              </a:pPr>
              <a:r>
                <a:rPr lang="en-US" sz="1000" b="1" kern="1200" dirty="0">
                  <a:solidFill>
                    <a:srgbClr val="00B050"/>
                  </a:solidFill>
                  <a:latin typeface="+mn-lt"/>
                  <a:ea typeface="+mn-ea"/>
                  <a:cs typeface="+mn-cs"/>
                </a:rPr>
                <a:t>(RNNs) </a:t>
              </a:r>
            </a:p>
            <a:p>
              <a:pPr marL="157734" indent="-157734" algn="ctr" defTabSz="420624">
                <a:lnSpc>
                  <a:spcPct val="90000"/>
                </a:lnSpc>
              </a:pPr>
              <a:r>
                <a:rPr lang="en-US" sz="1000" kern="1200" dirty="0">
                  <a:solidFill>
                    <a:srgbClr val="00B050"/>
                  </a:solidFill>
                  <a:latin typeface="+mn-lt"/>
                  <a:ea typeface="+mn-ea"/>
                  <a:cs typeface="+mn-cs"/>
                </a:rPr>
                <a:t>for text</a:t>
              </a:r>
              <a:endParaRPr lang="en-US" sz="1000" dirty="0">
                <a:solidFill>
                  <a:srgbClr val="00B050"/>
                </a:solidFill>
              </a:endParaRPr>
            </a:p>
          </p:txBody>
        </p:sp>
        <p:sp>
          <p:nvSpPr>
            <p:cNvPr id="5" name="Text Placeholder 9">
              <a:extLst>
                <a:ext uri="{FF2B5EF4-FFF2-40B4-BE49-F238E27FC236}">
                  <a16:creationId xmlns:a16="http://schemas.microsoft.com/office/drawing/2014/main" id="{411CCE1E-F05E-9CDF-120B-1E2119014C87}"/>
                </a:ext>
              </a:extLst>
            </p:cNvPr>
            <p:cNvSpPr txBox="1">
              <a:spLocks/>
            </p:cNvSpPr>
            <p:nvPr/>
          </p:nvSpPr>
          <p:spPr>
            <a:xfrm>
              <a:off x="6310075" y="982009"/>
              <a:ext cx="2442849" cy="3249363"/>
            </a:xfrm>
            <a:prstGeom prst="rect">
              <a:avLst/>
            </a:prstGeom>
            <a:ln>
              <a:solidFill>
                <a:schemeClr val="bg1">
                  <a:lumMod val="85000"/>
                </a:schemeClr>
              </a:solidFill>
            </a:ln>
          </p:spPr>
          <p:style>
            <a:lnRef idx="2">
              <a:schemeClr val="accent4"/>
            </a:lnRef>
            <a:fillRef idx="1">
              <a:schemeClr val="lt1"/>
            </a:fillRef>
            <a:effectRef idx="0">
              <a:schemeClr val="accent4"/>
            </a:effectRef>
            <a:fontRef idx="minor">
              <a:schemeClr val="dk1"/>
            </a:fontRef>
          </p:style>
          <p:txBody>
            <a:bodyPr>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7734" indent="-157734" defTabSz="420624">
                <a:lnSpc>
                  <a:spcPct val="90000"/>
                </a:lnSpc>
              </a:pPr>
              <a:endParaRPr lang="en-US" sz="1100" kern="1200">
                <a:solidFill>
                  <a:schemeClr val="tx1"/>
                </a:solidFill>
                <a:latin typeface="+mn-lt"/>
                <a:ea typeface="+mn-ea"/>
                <a:cs typeface="+mn-cs"/>
              </a:endParaRPr>
            </a:p>
            <a:p>
              <a:pPr marL="157734" indent="-157734" algn="ctr" defTabSz="420624">
                <a:lnSpc>
                  <a:spcPct val="90000"/>
                </a:lnSpc>
              </a:pPr>
              <a:endParaRPr lang="en-US" sz="1100" b="1" kern="1200">
                <a:solidFill>
                  <a:schemeClr val="tx1"/>
                </a:solidFill>
                <a:latin typeface="+mn-lt"/>
                <a:ea typeface="+mn-ea"/>
                <a:cs typeface="+mn-cs"/>
              </a:endParaRPr>
            </a:p>
            <a:p>
              <a:pPr marL="157734" indent="-157734" algn="ctr" defTabSz="420624">
                <a:lnSpc>
                  <a:spcPct val="90000"/>
                </a:lnSpc>
              </a:pPr>
              <a:endParaRPr lang="en-US" sz="1100" b="1" kern="1200">
                <a:solidFill>
                  <a:schemeClr val="tx1"/>
                </a:solidFill>
                <a:latin typeface="+mn-lt"/>
                <a:ea typeface="+mn-ea"/>
                <a:cs typeface="+mn-cs"/>
              </a:endParaRPr>
            </a:p>
            <a:p>
              <a:pPr marL="157734" indent="-157734" algn="ctr" defTabSz="420624">
                <a:lnSpc>
                  <a:spcPct val="90000"/>
                </a:lnSpc>
              </a:pPr>
              <a:endParaRPr lang="en-US" sz="1100" b="1" kern="1200">
                <a:solidFill>
                  <a:schemeClr val="tx1"/>
                </a:solidFill>
                <a:latin typeface="+mn-lt"/>
                <a:ea typeface="+mn-ea"/>
                <a:cs typeface="+mn-cs"/>
              </a:endParaRPr>
            </a:p>
            <a:p>
              <a:pPr marL="157734" indent="-157734" algn="ctr" defTabSz="420624">
                <a:lnSpc>
                  <a:spcPct val="90000"/>
                </a:lnSpc>
              </a:pPr>
              <a:r>
                <a:rPr lang="en-US" sz="1100" b="1" kern="1200">
                  <a:solidFill>
                    <a:schemeClr val="accent2"/>
                  </a:solidFill>
                  <a:latin typeface="+mn-lt"/>
                  <a:ea typeface="+mn-ea"/>
                  <a:cs typeface="+mn-cs"/>
                </a:rPr>
                <a:t>Combinations </a:t>
              </a:r>
            </a:p>
            <a:p>
              <a:pPr marL="157734" indent="-157734" algn="ctr" defTabSz="420624">
                <a:lnSpc>
                  <a:spcPct val="90000"/>
                </a:lnSpc>
              </a:pPr>
              <a:r>
                <a:rPr lang="en-US" sz="1100" b="1" kern="1200">
                  <a:solidFill>
                    <a:schemeClr val="accent2"/>
                  </a:solidFill>
                  <a:latin typeface="+mn-lt"/>
                  <a:ea typeface="+mn-ea"/>
                  <a:cs typeface="+mn-cs"/>
                </a:rPr>
                <a:t>of </a:t>
              </a:r>
            </a:p>
            <a:p>
              <a:pPr marL="157734" indent="-157734" algn="ctr" defTabSz="420624">
                <a:lnSpc>
                  <a:spcPct val="90000"/>
                </a:lnSpc>
              </a:pPr>
              <a:r>
                <a:rPr lang="en-US" sz="1100" b="1" kern="1200">
                  <a:solidFill>
                    <a:schemeClr val="accent2"/>
                  </a:solidFill>
                  <a:latin typeface="+mn-lt"/>
                  <a:ea typeface="+mn-ea"/>
                  <a:cs typeface="+mn-cs"/>
                </a:rPr>
                <a:t>RNNs and CNNs </a:t>
              </a:r>
            </a:p>
            <a:p>
              <a:pPr marL="157734" indent="-157734" algn="ctr" defTabSz="420624">
                <a:lnSpc>
                  <a:spcPct val="90000"/>
                </a:lnSpc>
              </a:pPr>
              <a:r>
                <a:rPr lang="en-US" sz="1100" kern="1200">
                  <a:solidFill>
                    <a:schemeClr val="accent2"/>
                  </a:solidFill>
                  <a:latin typeface="+mn-lt"/>
                  <a:ea typeface="+mn-ea"/>
                  <a:cs typeface="+mn-cs"/>
                </a:rPr>
                <a:t>for audio/video</a:t>
              </a:r>
            </a:p>
            <a:p>
              <a:pPr>
                <a:lnSpc>
                  <a:spcPct val="90000"/>
                </a:lnSpc>
              </a:pPr>
              <a:endParaRPr lang="en-US" sz="1100"/>
            </a:p>
          </p:txBody>
        </p:sp>
        <p:pic>
          <p:nvPicPr>
            <p:cNvPr id="6" name="Graphic 5" descr="Camera with solid fill">
              <a:extLst>
                <a:ext uri="{FF2B5EF4-FFF2-40B4-BE49-F238E27FC236}">
                  <a16:creationId xmlns:a16="http://schemas.microsoft.com/office/drawing/2014/main" id="{753C634E-0741-7567-BD1E-AD11F904F9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097" y="1108109"/>
              <a:ext cx="914400" cy="914400"/>
            </a:xfrm>
            <a:prstGeom prst="rect">
              <a:avLst/>
            </a:prstGeom>
          </p:spPr>
        </p:pic>
        <p:pic>
          <p:nvPicPr>
            <p:cNvPr id="7" name="Graphic 6" descr="Document with solid fill">
              <a:extLst>
                <a:ext uri="{FF2B5EF4-FFF2-40B4-BE49-F238E27FC236}">
                  <a16:creationId xmlns:a16="http://schemas.microsoft.com/office/drawing/2014/main" id="{AAD69C34-9580-B4F5-49AD-7DF2FAEF75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9846" y="1171340"/>
              <a:ext cx="914400" cy="914400"/>
            </a:xfrm>
            <a:prstGeom prst="rect">
              <a:avLst/>
            </a:prstGeom>
          </p:spPr>
        </p:pic>
        <p:pic>
          <p:nvPicPr>
            <p:cNvPr id="9" name="Graphic 8" descr="Music with solid fill">
              <a:extLst>
                <a:ext uri="{FF2B5EF4-FFF2-40B4-BE49-F238E27FC236}">
                  <a16:creationId xmlns:a16="http://schemas.microsoft.com/office/drawing/2014/main" id="{B586CF6C-F4B0-4207-1879-6627664162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32158" y="1236960"/>
              <a:ext cx="914400" cy="728999"/>
            </a:xfrm>
            <a:prstGeom prst="rect">
              <a:avLst/>
            </a:prstGeom>
          </p:spPr>
        </p:pic>
        <p:pic>
          <p:nvPicPr>
            <p:cNvPr id="10" name="Graphic 9" descr="Clapper board with solid fill">
              <a:extLst>
                <a:ext uri="{FF2B5EF4-FFF2-40B4-BE49-F238E27FC236}">
                  <a16:creationId xmlns:a16="http://schemas.microsoft.com/office/drawing/2014/main" id="{7FF721B4-FFC4-C41D-BFC6-2BCA54B065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05841" y="1293509"/>
              <a:ext cx="914400" cy="729000"/>
            </a:xfrm>
            <a:prstGeom prst="rect">
              <a:avLst/>
            </a:prstGeom>
          </p:spPr>
        </p:pic>
      </p:grpSp>
    </p:spTree>
    <p:extLst>
      <p:ext uri="{BB962C8B-B14F-4D97-AF65-F5344CB8AC3E}">
        <p14:creationId xmlns:p14="http://schemas.microsoft.com/office/powerpoint/2010/main" val="2254336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57DD0-AA58-8688-A900-BCA8AF0C1550}"/>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5CB6BB36-8D66-D006-B830-21DB6B268527}"/>
              </a:ext>
            </a:extLst>
          </p:cNvPr>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Automation of Perceptual tasks</a:t>
            </a:r>
            <a:endParaRPr lang="en-US" sz="2400" dirty="0"/>
          </a:p>
        </p:txBody>
      </p:sp>
      <p:sp>
        <p:nvSpPr>
          <p:cNvPr id="5" name="Text 1">
            <a:extLst>
              <a:ext uri="{FF2B5EF4-FFF2-40B4-BE49-F238E27FC236}">
                <a16:creationId xmlns:a16="http://schemas.microsoft.com/office/drawing/2014/main" id="{49879FC2-4926-5F99-75BD-9DE353EA536F}"/>
              </a:ext>
            </a:extLst>
          </p:cNvPr>
          <p:cNvSpPr/>
          <p:nvPr/>
        </p:nvSpPr>
        <p:spPr>
          <a:xfrm>
            <a:off x="457199" y="1143000"/>
            <a:ext cx="8059783" cy="3200400"/>
          </a:xfrm>
          <a:prstGeom prst="rect">
            <a:avLst/>
          </a:prstGeom>
          <a:noFill/>
          <a:ln/>
        </p:spPr>
        <p:txBody>
          <a:bodyPr wrap="square" rtlCol="0" anchor="t"/>
          <a:lstStyle/>
          <a:p>
            <a:endParaRPr lang="en-US" sz="1600" dirty="0"/>
          </a:p>
        </p:txBody>
      </p:sp>
      <p:sp>
        <p:nvSpPr>
          <p:cNvPr id="3" name="TextBox 2">
            <a:extLst>
              <a:ext uri="{FF2B5EF4-FFF2-40B4-BE49-F238E27FC236}">
                <a16:creationId xmlns:a16="http://schemas.microsoft.com/office/drawing/2014/main" id="{E1912018-F6C2-FC37-28BA-DDB113E72D52}"/>
              </a:ext>
            </a:extLst>
          </p:cNvPr>
          <p:cNvSpPr txBox="1"/>
          <p:nvPr/>
        </p:nvSpPr>
        <p:spPr>
          <a:xfrm>
            <a:off x="685800" y="1280160"/>
            <a:ext cx="7040880" cy="923330"/>
          </a:xfrm>
          <a:prstGeom prst="rect">
            <a:avLst/>
          </a:prstGeom>
          <a:noFill/>
        </p:spPr>
        <p:txBody>
          <a:bodyPr wrap="square" rtlCol="0">
            <a:spAutoFit/>
          </a:bodyPr>
          <a:lstStyle/>
          <a:p>
            <a:r>
              <a:rPr lang="en-US" dirty="0"/>
              <a:t>Tasks that human do quickly and effortlessly tend to be called as Perceptual tasks.</a:t>
            </a:r>
          </a:p>
          <a:p>
            <a:r>
              <a:rPr lang="en-US" dirty="0"/>
              <a:t>Example: Seeing, hearing, recognizing, classifying etc..,</a:t>
            </a:r>
          </a:p>
        </p:txBody>
      </p:sp>
    </p:spTree>
    <p:extLst>
      <p:ext uri="{BB962C8B-B14F-4D97-AF65-F5344CB8AC3E}">
        <p14:creationId xmlns:p14="http://schemas.microsoft.com/office/powerpoint/2010/main" val="2594462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1DC0F-7399-6B6B-933B-4DBFA88A813D}"/>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FEA28CA5-BD82-F94E-1B19-F35DC3988F12}"/>
              </a:ext>
            </a:extLst>
          </p:cNvPr>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Deep Learning use cases</a:t>
            </a:r>
            <a:endParaRPr lang="en-US" sz="2400" dirty="0"/>
          </a:p>
        </p:txBody>
      </p:sp>
      <p:sp>
        <p:nvSpPr>
          <p:cNvPr id="5" name="Text 1">
            <a:extLst>
              <a:ext uri="{FF2B5EF4-FFF2-40B4-BE49-F238E27FC236}">
                <a16:creationId xmlns:a16="http://schemas.microsoft.com/office/drawing/2014/main" id="{AF72C4B8-5246-7BC9-C3CF-F179DF89FE75}"/>
              </a:ext>
            </a:extLst>
          </p:cNvPr>
          <p:cNvSpPr/>
          <p:nvPr/>
        </p:nvSpPr>
        <p:spPr>
          <a:xfrm>
            <a:off x="457199" y="1143000"/>
            <a:ext cx="8059783" cy="3200400"/>
          </a:xfrm>
          <a:prstGeom prst="rect">
            <a:avLst/>
          </a:prstGeom>
          <a:noFill/>
          <a:ln/>
        </p:spPr>
        <p:txBody>
          <a:bodyPr wrap="square" rtlCol="0" anchor="t"/>
          <a:lstStyle/>
          <a:p>
            <a:endParaRPr lang="en-US" sz="1600" dirty="0"/>
          </a:p>
        </p:txBody>
      </p:sp>
      <p:grpSp>
        <p:nvGrpSpPr>
          <p:cNvPr id="18" name="Group 17">
            <a:extLst>
              <a:ext uri="{FF2B5EF4-FFF2-40B4-BE49-F238E27FC236}">
                <a16:creationId xmlns:a16="http://schemas.microsoft.com/office/drawing/2014/main" id="{CFB86893-2852-D617-01BF-940DE56ABDCB}"/>
              </a:ext>
            </a:extLst>
          </p:cNvPr>
          <p:cNvGrpSpPr/>
          <p:nvPr/>
        </p:nvGrpSpPr>
        <p:grpSpPr>
          <a:xfrm>
            <a:off x="301459" y="967104"/>
            <a:ext cx="8385340" cy="3425037"/>
            <a:chOff x="301459" y="967104"/>
            <a:chExt cx="8385340" cy="3425037"/>
          </a:xfrm>
        </p:grpSpPr>
        <p:pic>
          <p:nvPicPr>
            <p:cNvPr id="2" name="Content Placeholder 27">
              <a:extLst>
                <a:ext uri="{FF2B5EF4-FFF2-40B4-BE49-F238E27FC236}">
                  <a16:creationId xmlns:a16="http://schemas.microsoft.com/office/drawing/2014/main" id="{29F5022B-8E4D-E642-0A5B-0E15AF549703}"/>
                </a:ext>
              </a:extLst>
            </p:cNvPr>
            <p:cNvPicPr>
              <a:picLocks noChangeAspect="1"/>
            </p:cNvPicPr>
            <p:nvPr/>
          </p:nvPicPr>
          <p:blipFill>
            <a:blip r:embed="rId3"/>
            <a:stretch>
              <a:fillRect/>
            </a:stretch>
          </p:blipFill>
          <p:spPr>
            <a:xfrm>
              <a:off x="301459" y="1365210"/>
              <a:ext cx="2226435" cy="982442"/>
            </a:xfrm>
            <a:prstGeom prst="rect">
              <a:avLst/>
            </a:prstGeom>
          </p:spPr>
        </p:pic>
        <p:pic>
          <p:nvPicPr>
            <p:cNvPr id="6" name="Content Placeholder 27">
              <a:extLst>
                <a:ext uri="{FF2B5EF4-FFF2-40B4-BE49-F238E27FC236}">
                  <a16:creationId xmlns:a16="http://schemas.microsoft.com/office/drawing/2014/main" id="{CBC438AB-7114-97FF-D278-9ABC44924D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3610" y="3409699"/>
              <a:ext cx="2206536" cy="982442"/>
            </a:xfrm>
            <a:prstGeom prst="rect">
              <a:avLst/>
            </a:prstGeom>
          </p:spPr>
        </p:pic>
        <p:pic>
          <p:nvPicPr>
            <p:cNvPr id="7" name="Content Placeholder 27">
              <a:extLst>
                <a:ext uri="{FF2B5EF4-FFF2-40B4-BE49-F238E27FC236}">
                  <a16:creationId xmlns:a16="http://schemas.microsoft.com/office/drawing/2014/main" id="{875A894A-2F22-9382-912D-1CAEAE26CC2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31079" y="3409699"/>
              <a:ext cx="1877489" cy="982442"/>
            </a:xfrm>
            <a:prstGeom prst="rect">
              <a:avLst/>
            </a:prstGeom>
          </p:spPr>
        </p:pic>
        <p:pic>
          <p:nvPicPr>
            <p:cNvPr id="8" name="Content Placeholder 27">
              <a:extLst>
                <a:ext uri="{FF2B5EF4-FFF2-40B4-BE49-F238E27FC236}">
                  <a16:creationId xmlns:a16="http://schemas.microsoft.com/office/drawing/2014/main" id="{09202937-01F8-0B4F-A0EE-0B5B1F31FA7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90547" y="3525354"/>
              <a:ext cx="2226435" cy="751132"/>
            </a:xfrm>
            <a:prstGeom prst="rect">
              <a:avLst/>
            </a:prstGeom>
          </p:spPr>
        </p:pic>
        <p:pic>
          <p:nvPicPr>
            <p:cNvPr id="9" name="Content Placeholder 27">
              <a:extLst>
                <a:ext uri="{FF2B5EF4-FFF2-40B4-BE49-F238E27FC236}">
                  <a16:creationId xmlns:a16="http://schemas.microsoft.com/office/drawing/2014/main" id="{10340457-E3E8-45BB-EF7E-9459EA1C461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77517" y="1365210"/>
              <a:ext cx="2219145" cy="982442"/>
            </a:xfrm>
            <a:prstGeom prst="rect">
              <a:avLst/>
            </a:prstGeom>
          </p:spPr>
        </p:pic>
        <p:pic>
          <p:nvPicPr>
            <p:cNvPr id="10" name="Content Placeholder 27">
              <a:extLst>
                <a:ext uri="{FF2B5EF4-FFF2-40B4-BE49-F238E27FC236}">
                  <a16:creationId xmlns:a16="http://schemas.microsoft.com/office/drawing/2014/main" id="{5A0FB56A-6A3F-7BD5-2ACA-BD40B0FE850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281042" y="1396994"/>
              <a:ext cx="2226435" cy="952163"/>
            </a:xfrm>
            <a:prstGeom prst="rect">
              <a:avLst/>
            </a:prstGeom>
          </p:spPr>
        </p:pic>
        <p:sp>
          <p:nvSpPr>
            <p:cNvPr id="11" name="TextBox 10">
              <a:extLst>
                <a:ext uri="{FF2B5EF4-FFF2-40B4-BE49-F238E27FC236}">
                  <a16:creationId xmlns:a16="http://schemas.microsoft.com/office/drawing/2014/main" id="{B6A3BA33-770B-C773-5609-F7472708AC84}"/>
                </a:ext>
              </a:extLst>
            </p:cNvPr>
            <p:cNvSpPr txBox="1"/>
            <p:nvPr/>
          </p:nvSpPr>
          <p:spPr>
            <a:xfrm>
              <a:off x="457197" y="995878"/>
              <a:ext cx="1947346" cy="369332"/>
            </a:xfrm>
            <a:prstGeom prst="rect">
              <a:avLst/>
            </a:prstGeom>
            <a:noFill/>
          </p:spPr>
          <p:txBody>
            <a:bodyPr wrap="square" rtlCol="0">
              <a:spAutoFit/>
            </a:bodyPr>
            <a:lstStyle/>
            <a:p>
              <a:r>
                <a:rPr lang="en-US" dirty="0"/>
                <a:t>Image Recognition</a:t>
              </a:r>
            </a:p>
          </p:txBody>
        </p:sp>
        <p:sp>
          <p:nvSpPr>
            <p:cNvPr id="13" name="TextBox 12">
              <a:extLst>
                <a:ext uri="{FF2B5EF4-FFF2-40B4-BE49-F238E27FC236}">
                  <a16:creationId xmlns:a16="http://schemas.microsoft.com/office/drawing/2014/main" id="{7244A3A5-1C82-08EB-7A7C-F8917F42C2C2}"/>
                </a:ext>
              </a:extLst>
            </p:cNvPr>
            <p:cNvSpPr txBox="1"/>
            <p:nvPr/>
          </p:nvSpPr>
          <p:spPr>
            <a:xfrm>
              <a:off x="3325158" y="967104"/>
              <a:ext cx="2089330" cy="369332"/>
            </a:xfrm>
            <a:prstGeom prst="rect">
              <a:avLst/>
            </a:prstGeom>
            <a:noFill/>
          </p:spPr>
          <p:txBody>
            <a:bodyPr wrap="square" rtlCol="0">
              <a:spAutoFit/>
            </a:bodyPr>
            <a:lstStyle/>
            <a:p>
              <a:r>
                <a:rPr lang="en-US" dirty="0"/>
                <a:t>Speech Recognition</a:t>
              </a:r>
            </a:p>
          </p:txBody>
        </p:sp>
        <p:sp>
          <p:nvSpPr>
            <p:cNvPr id="14" name="TextBox 13">
              <a:extLst>
                <a:ext uri="{FF2B5EF4-FFF2-40B4-BE49-F238E27FC236}">
                  <a16:creationId xmlns:a16="http://schemas.microsoft.com/office/drawing/2014/main" id="{E6B125F5-1346-A364-7EE2-E2EE3D30ADCD}"/>
                </a:ext>
              </a:extLst>
            </p:cNvPr>
            <p:cNvSpPr txBox="1"/>
            <p:nvPr/>
          </p:nvSpPr>
          <p:spPr>
            <a:xfrm>
              <a:off x="6446285" y="995878"/>
              <a:ext cx="2089330" cy="369332"/>
            </a:xfrm>
            <a:prstGeom prst="rect">
              <a:avLst/>
            </a:prstGeom>
            <a:noFill/>
          </p:spPr>
          <p:txBody>
            <a:bodyPr wrap="square" rtlCol="0">
              <a:spAutoFit/>
            </a:bodyPr>
            <a:lstStyle/>
            <a:p>
              <a:r>
                <a:rPr lang="en-US" dirty="0"/>
                <a:t>Medical Imaging</a:t>
              </a:r>
            </a:p>
          </p:txBody>
        </p:sp>
        <p:sp>
          <p:nvSpPr>
            <p:cNvPr id="15" name="TextBox 14">
              <a:extLst>
                <a:ext uri="{FF2B5EF4-FFF2-40B4-BE49-F238E27FC236}">
                  <a16:creationId xmlns:a16="http://schemas.microsoft.com/office/drawing/2014/main" id="{30488851-BECC-9865-0D16-440EBE98C4C1}"/>
                </a:ext>
              </a:extLst>
            </p:cNvPr>
            <p:cNvSpPr txBox="1"/>
            <p:nvPr/>
          </p:nvSpPr>
          <p:spPr>
            <a:xfrm>
              <a:off x="366115" y="2966806"/>
              <a:ext cx="2226435" cy="369332"/>
            </a:xfrm>
            <a:prstGeom prst="rect">
              <a:avLst/>
            </a:prstGeom>
            <a:noFill/>
          </p:spPr>
          <p:txBody>
            <a:bodyPr wrap="square" rtlCol="0">
              <a:spAutoFit/>
            </a:bodyPr>
            <a:lstStyle/>
            <a:p>
              <a:r>
                <a:rPr lang="en-US" dirty="0"/>
                <a:t>Autonomous Vehicles</a:t>
              </a:r>
            </a:p>
          </p:txBody>
        </p:sp>
        <p:sp>
          <p:nvSpPr>
            <p:cNvPr id="16" name="TextBox 15">
              <a:extLst>
                <a:ext uri="{FF2B5EF4-FFF2-40B4-BE49-F238E27FC236}">
                  <a16:creationId xmlns:a16="http://schemas.microsoft.com/office/drawing/2014/main" id="{B12BF690-8DE3-3F60-052A-081F74FF79B8}"/>
                </a:ext>
              </a:extLst>
            </p:cNvPr>
            <p:cNvSpPr txBox="1"/>
            <p:nvPr/>
          </p:nvSpPr>
          <p:spPr>
            <a:xfrm>
              <a:off x="3284348" y="2966806"/>
              <a:ext cx="2170950" cy="369332"/>
            </a:xfrm>
            <a:prstGeom prst="rect">
              <a:avLst/>
            </a:prstGeom>
            <a:noFill/>
          </p:spPr>
          <p:txBody>
            <a:bodyPr wrap="square" rtlCol="0">
              <a:spAutoFit/>
            </a:bodyPr>
            <a:lstStyle/>
            <a:p>
              <a:r>
                <a:rPr lang="en-US" dirty="0"/>
                <a:t>Quality Inspection</a:t>
              </a:r>
            </a:p>
          </p:txBody>
        </p:sp>
        <p:sp>
          <p:nvSpPr>
            <p:cNvPr id="17" name="TextBox 16">
              <a:extLst>
                <a:ext uri="{FF2B5EF4-FFF2-40B4-BE49-F238E27FC236}">
                  <a16:creationId xmlns:a16="http://schemas.microsoft.com/office/drawing/2014/main" id="{B3D48BDC-4DE2-8CE9-F787-EEF73BC5FD5E}"/>
                </a:ext>
              </a:extLst>
            </p:cNvPr>
            <p:cNvSpPr txBox="1"/>
            <p:nvPr/>
          </p:nvSpPr>
          <p:spPr>
            <a:xfrm>
              <a:off x="6140496" y="2966807"/>
              <a:ext cx="2546303" cy="369332"/>
            </a:xfrm>
            <a:prstGeom prst="rect">
              <a:avLst/>
            </a:prstGeom>
            <a:noFill/>
          </p:spPr>
          <p:txBody>
            <a:bodyPr wrap="square" rtlCol="0">
              <a:spAutoFit/>
            </a:bodyPr>
            <a:lstStyle/>
            <a:p>
              <a:r>
                <a:rPr lang="en-US" dirty="0"/>
                <a:t>Environment Monitoring</a:t>
              </a:r>
            </a:p>
          </p:txBody>
        </p:sp>
      </p:grpSp>
    </p:spTree>
    <p:extLst>
      <p:ext uri="{BB962C8B-B14F-4D97-AF65-F5344CB8AC3E}">
        <p14:creationId xmlns:p14="http://schemas.microsoft.com/office/powerpoint/2010/main" val="72703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2BD48-6DD8-F554-C361-52F51E0C2E4E}"/>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77869BF2-5E0A-D898-C6CA-ED36D44462FB}"/>
              </a:ext>
            </a:extLst>
          </p:cNvPr>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Deep leaning can predicting/generate only </a:t>
            </a:r>
            <a:r>
              <a:rPr lang="en-US" sz="2400" b="1" dirty="0">
                <a:solidFill>
                  <a:schemeClr val="accent2">
                    <a:lumMod val="75000"/>
                  </a:schemeClr>
                </a:solidFill>
                <a:latin typeface="Optima" pitchFamily="34" charset="0"/>
                <a:ea typeface="Optima" pitchFamily="34" charset="-122"/>
                <a:cs typeface="Optima" pitchFamily="34" charset="-120"/>
              </a:rPr>
              <a:t>structured</a:t>
            </a:r>
            <a:r>
              <a:rPr lang="en-US" sz="2400" b="1" dirty="0">
                <a:solidFill>
                  <a:srgbClr val="000000"/>
                </a:solidFill>
                <a:latin typeface="Optima" pitchFamily="34" charset="0"/>
                <a:ea typeface="Optima" pitchFamily="34" charset="-122"/>
                <a:cs typeface="Optima" pitchFamily="34" charset="-120"/>
              </a:rPr>
              <a:t> outputs</a:t>
            </a:r>
            <a:endParaRPr lang="en-US" sz="2400" dirty="0"/>
          </a:p>
        </p:txBody>
      </p:sp>
      <p:sp>
        <p:nvSpPr>
          <p:cNvPr id="5" name="Text 1">
            <a:extLst>
              <a:ext uri="{FF2B5EF4-FFF2-40B4-BE49-F238E27FC236}">
                <a16:creationId xmlns:a16="http://schemas.microsoft.com/office/drawing/2014/main" id="{DEC0E8DA-1713-CC57-204E-CA8353B85F59}"/>
              </a:ext>
            </a:extLst>
          </p:cNvPr>
          <p:cNvSpPr/>
          <p:nvPr/>
        </p:nvSpPr>
        <p:spPr>
          <a:xfrm>
            <a:off x="457199" y="1143000"/>
            <a:ext cx="8059783" cy="3200400"/>
          </a:xfrm>
          <a:prstGeom prst="rect">
            <a:avLst/>
          </a:prstGeom>
          <a:noFill/>
          <a:ln/>
        </p:spPr>
        <p:txBody>
          <a:bodyPr wrap="square" rtlCol="0" anchor="t"/>
          <a:lstStyle/>
          <a:p>
            <a:endParaRPr lang="en-US" sz="1600" dirty="0"/>
          </a:p>
        </p:txBody>
      </p:sp>
      <p:sp>
        <p:nvSpPr>
          <p:cNvPr id="2" name="Rectangle 1">
            <a:extLst>
              <a:ext uri="{FF2B5EF4-FFF2-40B4-BE49-F238E27FC236}">
                <a16:creationId xmlns:a16="http://schemas.microsoft.com/office/drawing/2014/main" id="{75321E7D-2692-C123-E0E5-214A66E591C1}"/>
              </a:ext>
            </a:extLst>
          </p:cNvPr>
          <p:cNvSpPr/>
          <p:nvPr/>
        </p:nvSpPr>
        <p:spPr>
          <a:xfrm>
            <a:off x="2808515" y="1463050"/>
            <a:ext cx="2148839" cy="135200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Learning Model</a:t>
            </a:r>
          </a:p>
        </p:txBody>
      </p:sp>
      <p:cxnSp>
        <p:nvCxnSpPr>
          <p:cNvPr id="6" name="Straight Arrow Connector 5">
            <a:extLst>
              <a:ext uri="{FF2B5EF4-FFF2-40B4-BE49-F238E27FC236}">
                <a16:creationId xmlns:a16="http://schemas.microsoft.com/office/drawing/2014/main" id="{B509FD41-8956-8C7A-A14E-B08ABD581823}"/>
              </a:ext>
            </a:extLst>
          </p:cNvPr>
          <p:cNvCxnSpPr>
            <a:cxnSpLocks/>
            <a:endCxn id="2" idx="1"/>
          </p:cNvCxnSpPr>
          <p:nvPr/>
        </p:nvCxnSpPr>
        <p:spPr>
          <a:xfrm>
            <a:off x="2139043" y="2139053"/>
            <a:ext cx="669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B5B27A6-F5DC-D264-ECD6-984B6F9BA205}"/>
              </a:ext>
            </a:extLst>
          </p:cNvPr>
          <p:cNvCxnSpPr/>
          <p:nvPr/>
        </p:nvCxnSpPr>
        <p:spPr>
          <a:xfrm>
            <a:off x="4957354" y="2135788"/>
            <a:ext cx="1423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E807E16-24DB-3009-9CE9-AD9E32D83DB0}"/>
              </a:ext>
            </a:extLst>
          </p:cNvPr>
          <p:cNvSpPr txBox="1"/>
          <p:nvPr/>
        </p:nvSpPr>
        <p:spPr>
          <a:xfrm>
            <a:off x="561703" y="1812622"/>
            <a:ext cx="1577340" cy="738664"/>
          </a:xfrm>
          <a:prstGeom prst="rect">
            <a:avLst/>
          </a:prstGeom>
          <a:noFill/>
        </p:spPr>
        <p:txBody>
          <a:bodyPr wrap="square" rtlCol="0">
            <a:spAutoFit/>
          </a:bodyPr>
          <a:lstStyle/>
          <a:p>
            <a:r>
              <a:rPr lang="en-US" sz="1400" dirty="0"/>
              <a:t>Structured or Unstructured  Input</a:t>
            </a:r>
          </a:p>
        </p:txBody>
      </p:sp>
      <p:sp>
        <p:nvSpPr>
          <p:cNvPr id="14" name="TextBox 13">
            <a:extLst>
              <a:ext uri="{FF2B5EF4-FFF2-40B4-BE49-F238E27FC236}">
                <a16:creationId xmlns:a16="http://schemas.microsoft.com/office/drawing/2014/main" id="{564DB083-8CCA-5EDE-B07B-D7FEBEC8C60C}"/>
              </a:ext>
            </a:extLst>
          </p:cNvPr>
          <p:cNvSpPr txBox="1"/>
          <p:nvPr/>
        </p:nvSpPr>
        <p:spPr>
          <a:xfrm>
            <a:off x="6374675" y="1721956"/>
            <a:ext cx="2148839" cy="1384995"/>
          </a:xfrm>
          <a:prstGeom prst="rect">
            <a:avLst/>
          </a:prstGeom>
          <a:noFill/>
        </p:spPr>
        <p:txBody>
          <a:bodyPr wrap="square" rtlCol="0">
            <a:spAutoFit/>
          </a:bodyPr>
          <a:lstStyle/>
          <a:p>
            <a:r>
              <a:rPr lang="en-US" sz="1400" dirty="0">
                <a:solidFill>
                  <a:schemeClr val="accent2"/>
                </a:solidFill>
              </a:rPr>
              <a:t>Continuous value</a:t>
            </a:r>
          </a:p>
          <a:p>
            <a:r>
              <a:rPr lang="en-US" sz="1400" dirty="0"/>
              <a:t>Predicting the house price, temperature.</a:t>
            </a:r>
          </a:p>
          <a:p>
            <a:r>
              <a:rPr lang="en-US" sz="1400" dirty="0">
                <a:solidFill>
                  <a:schemeClr val="accent2"/>
                </a:solidFill>
              </a:rPr>
              <a:t>Probabilities of categories</a:t>
            </a:r>
          </a:p>
          <a:p>
            <a:r>
              <a:rPr lang="en-US" sz="1400" dirty="0"/>
              <a:t>Loan default prediction 0 (no default) , 1 (default)</a:t>
            </a:r>
          </a:p>
        </p:txBody>
      </p:sp>
      <p:sp>
        <p:nvSpPr>
          <p:cNvPr id="3" name="TextBox 2">
            <a:extLst>
              <a:ext uri="{FF2B5EF4-FFF2-40B4-BE49-F238E27FC236}">
                <a16:creationId xmlns:a16="http://schemas.microsoft.com/office/drawing/2014/main" id="{E08FDB8B-4E1B-8780-A0B6-80BD80DCF59D}"/>
              </a:ext>
            </a:extLst>
          </p:cNvPr>
          <p:cNvSpPr txBox="1"/>
          <p:nvPr/>
        </p:nvSpPr>
        <p:spPr>
          <a:xfrm>
            <a:off x="6616336" y="1306904"/>
            <a:ext cx="1561012" cy="369332"/>
          </a:xfrm>
          <a:prstGeom prst="rect">
            <a:avLst/>
          </a:prstGeom>
          <a:noFill/>
        </p:spPr>
        <p:txBody>
          <a:bodyPr wrap="square" rtlCol="0">
            <a:spAutoFit/>
          </a:bodyPr>
          <a:lstStyle/>
          <a:p>
            <a:r>
              <a:rPr lang="en-US" dirty="0"/>
              <a:t>Examples</a:t>
            </a:r>
          </a:p>
        </p:txBody>
      </p:sp>
    </p:spTree>
    <p:extLst>
      <p:ext uri="{BB962C8B-B14F-4D97-AF65-F5344CB8AC3E}">
        <p14:creationId xmlns:p14="http://schemas.microsoft.com/office/powerpoint/2010/main" val="4182833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CA6C3-7AB4-EC03-C1A5-D2A0CBF9E33C}"/>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1C6E59EB-D12A-746F-5CFF-D64D73CBAC75}"/>
              </a:ext>
            </a:extLst>
          </p:cNvPr>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Deep leaning could not predict/generate </a:t>
            </a:r>
            <a:r>
              <a:rPr lang="en-US" sz="2400" b="1" dirty="0">
                <a:solidFill>
                  <a:schemeClr val="accent2">
                    <a:lumMod val="75000"/>
                  </a:schemeClr>
                </a:solidFill>
                <a:latin typeface="Optima" pitchFamily="34" charset="0"/>
                <a:ea typeface="Optima" pitchFamily="34" charset="-122"/>
                <a:cs typeface="Optima" pitchFamily="34" charset="-120"/>
              </a:rPr>
              <a:t>un-structured</a:t>
            </a:r>
            <a:r>
              <a:rPr lang="en-US" sz="2400" b="1" dirty="0">
                <a:solidFill>
                  <a:srgbClr val="000000"/>
                </a:solidFill>
                <a:latin typeface="Optima" pitchFamily="34" charset="0"/>
                <a:ea typeface="Optima" pitchFamily="34" charset="-122"/>
                <a:cs typeface="Optima" pitchFamily="34" charset="-120"/>
              </a:rPr>
              <a:t> outputs very well.</a:t>
            </a:r>
            <a:endParaRPr lang="en-US" sz="2400" dirty="0"/>
          </a:p>
        </p:txBody>
      </p:sp>
      <p:sp>
        <p:nvSpPr>
          <p:cNvPr id="5" name="Text 1">
            <a:extLst>
              <a:ext uri="{FF2B5EF4-FFF2-40B4-BE49-F238E27FC236}">
                <a16:creationId xmlns:a16="http://schemas.microsoft.com/office/drawing/2014/main" id="{6B2EFB2C-0E1C-A081-2F40-CB217E985A77}"/>
              </a:ext>
            </a:extLst>
          </p:cNvPr>
          <p:cNvSpPr/>
          <p:nvPr/>
        </p:nvSpPr>
        <p:spPr>
          <a:xfrm>
            <a:off x="457199" y="1143000"/>
            <a:ext cx="8059783" cy="3200400"/>
          </a:xfrm>
          <a:prstGeom prst="rect">
            <a:avLst/>
          </a:prstGeom>
          <a:noFill/>
          <a:ln/>
        </p:spPr>
        <p:txBody>
          <a:bodyPr wrap="square" rtlCol="0" anchor="t"/>
          <a:lstStyle/>
          <a:p>
            <a:endParaRPr lang="en-US" sz="1600" dirty="0"/>
          </a:p>
        </p:txBody>
      </p:sp>
      <p:sp>
        <p:nvSpPr>
          <p:cNvPr id="2" name="Rectangle 1">
            <a:extLst>
              <a:ext uri="{FF2B5EF4-FFF2-40B4-BE49-F238E27FC236}">
                <a16:creationId xmlns:a16="http://schemas.microsoft.com/office/drawing/2014/main" id="{DF07D9B0-A07B-6032-27D9-8BE567A911C4}"/>
              </a:ext>
            </a:extLst>
          </p:cNvPr>
          <p:cNvSpPr/>
          <p:nvPr/>
        </p:nvSpPr>
        <p:spPr>
          <a:xfrm>
            <a:off x="2808515" y="1463050"/>
            <a:ext cx="2148839" cy="135200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Learning Model</a:t>
            </a:r>
          </a:p>
        </p:txBody>
      </p:sp>
      <p:cxnSp>
        <p:nvCxnSpPr>
          <p:cNvPr id="6" name="Straight Arrow Connector 5">
            <a:extLst>
              <a:ext uri="{FF2B5EF4-FFF2-40B4-BE49-F238E27FC236}">
                <a16:creationId xmlns:a16="http://schemas.microsoft.com/office/drawing/2014/main" id="{CACB14E8-7467-B1E8-3EE5-68272B7725DF}"/>
              </a:ext>
            </a:extLst>
          </p:cNvPr>
          <p:cNvCxnSpPr>
            <a:cxnSpLocks/>
            <a:endCxn id="2" idx="1"/>
          </p:cNvCxnSpPr>
          <p:nvPr/>
        </p:nvCxnSpPr>
        <p:spPr>
          <a:xfrm>
            <a:off x="2139043" y="2139053"/>
            <a:ext cx="669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CDA308B-AE0C-414E-6DE5-B14C00E93C4F}"/>
              </a:ext>
            </a:extLst>
          </p:cNvPr>
          <p:cNvCxnSpPr/>
          <p:nvPr/>
        </p:nvCxnSpPr>
        <p:spPr>
          <a:xfrm>
            <a:off x="4957354" y="2135788"/>
            <a:ext cx="1423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DF0886-CECC-44CD-6B5F-5628BEE13CBD}"/>
              </a:ext>
            </a:extLst>
          </p:cNvPr>
          <p:cNvSpPr txBox="1"/>
          <p:nvPr/>
        </p:nvSpPr>
        <p:spPr>
          <a:xfrm>
            <a:off x="561703" y="1812622"/>
            <a:ext cx="1577340" cy="738664"/>
          </a:xfrm>
          <a:prstGeom prst="rect">
            <a:avLst/>
          </a:prstGeom>
          <a:noFill/>
        </p:spPr>
        <p:txBody>
          <a:bodyPr wrap="square" rtlCol="0">
            <a:spAutoFit/>
          </a:bodyPr>
          <a:lstStyle/>
          <a:p>
            <a:r>
              <a:rPr lang="en-US" sz="1400" dirty="0"/>
              <a:t>Structured or Unstructured  Input</a:t>
            </a:r>
          </a:p>
        </p:txBody>
      </p:sp>
      <p:grpSp>
        <p:nvGrpSpPr>
          <p:cNvPr id="16" name="Group 15">
            <a:extLst>
              <a:ext uri="{FF2B5EF4-FFF2-40B4-BE49-F238E27FC236}">
                <a16:creationId xmlns:a16="http://schemas.microsoft.com/office/drawing/2014/main" id="{3292FFA7-8CF4-B80E-9966-3D05A6313C68}"/>
              </a:ext>
            </a:extLst>
          </p:cNvPr>
          <p:cNvGrpSpPr/>
          <p:nvPr/>
        </p:nvGrpSpPr>
        <p:grpSpPr>
          <a:xfrm>
            <a:off x="5633142" y="717262"/>
            <a:ext cx="2350100" cy="3706021"/>
            <a:chOff x="5633142" y="717262"/>
            <a:chExt cx="2350100" cy="3706021"/>
          </a:xfrm>
        </p:grpSpPr>
        <p:grpSp>
          <p:nvGrpSpPr>
            <p:cNvPr id="15" name="Group 14">
              <a:extLst>
                <a:ext uri="{FF2B5EF4-FFF2-40B4-BE49-F238E27FC236}">
                  <a16:creationId xmlns:a16="http://schemas.microsoft.com/office/drawing/2014/main" id="{0983C2E1-D841-B59A-F728-03ED33CFC8E9}"/>
                </a:ext>
              </a:extLst>
            </p:cNvPr>
            <p:cNvGrpSpPr/>
            <p:nvPr/>
          </p:nvGrpSpPr>
          <p:grpSpPr>
            <a:xfrm>
              <a:off x="5633142" y="717262"/>
              <a:ext cx="2331740" cy="2684766"/>
              <a:chOff x="5633142" y="717262"/>
              <a:chExt cx="2331740" cy="2684766"/>
            </a:xfrm>
          </p:grpSpPr>
          <p:pic>
            <p:nvPicPr>
              <p:cNvPr id="7" name="Picture 6">
                <a:extLst>
                  <a:ext uri="{FF2B5EF4-FFF2-40B4-BE49-F238E27FC236}">
                    <a16:creationId xmlns:a16="http://schemas.microsoft.com/office/drawing/2014/main" id="{1FD6AD49-6A23-2369-87AE-0CB42D774B30}"/>
                  </a:ext>
                </a:extLst>
              </p:cNvPr>
              <p:cNvPicPr>
                <a:picLocks noChangeAspect="1"/>
              </p:cNvPicPr>
              <p:nvPr/>
            </p:nvPicPr>
            <p:blipFill>
              <a:blip r:embed="rId3"/>
              <a:stretch>
                <a:fillRect/>
              </a:stretch>
            </p:blipFill>
            <p:spPr>
              <a:xfrm>
                <a:off x="6564932" y="717262"/>
                <a:ext cx="1368994" cy="1066542"/>
              </a:xfrm>
              <a:prstGeom prst="rect">
                <a:avLst/>
              </a:prstGeom>
            </p:spPr>
          </p:pic>
          <p:pic>
            <p:nvPicPr>
              <p:cNvPr id="8" name="Picture 7">
                <a:extLst>
                  <a:ext uri="{FF2B5EF4-FFF2-40B4-BE49-F238E27FC236}">
                    <a16:creationId xmlns:a16="http://schemas.microsoft.com/office/drawing/2014/main" id="{E8FE084B-F660-28CB-4D6A-300A8005FE00}"/>
                  </a:ext>
                </a:extLst>
              </p:cNvPr>
              <p:cNvPicPr>
                <a:picLocks noChangeAspect="1"/>
              </p:cNvPicPr>
              <p:nvPr/>
            </p:nvPicPr>
            <p:blipFill>
              <a:blip r:embed="rId4"/>
              <a:stretch>
                <a:fillRect/>
              </a:stretch>
            </p:blipFill>
            <p:spPr>
              <a:xfrm>
                <a:off x="6595888" y="2007351"/>
                <a:ext cx="1368994" cy="1186989"/>
              </a:xfrm>
              <a:prstGeom prst="rect">
                <a:avLst/>
              </a:prstGeom>
            </p:spPr>
          </p:pic>
          <p:pic>
            <p:nvPicPr>
              <p:cNvPr id="12" name="Graphic 11" descr="Thumbs up sign with solid fill">
                <a:extLst>
                  <a:ext uri="{FF2B5EF4-FFF2-40B4-BE49-F238E27FC236}">
                    <a16:creationId xmlns:a16="http://schemas.microsoft.com/office/drawing/2014/main" id="{36B05F6A-D9DD-EADA-7571-A474D532CC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5633142" y="2605240"/>
                <a:ext cx="796788" cy="796788"/>
              </a:xfrm>
              <a:prstGeom prst="rect">
                <a:avLst/>
              </a:prstGeom>
            </p:spPr>
          </p:pic>
        </p:grpSp>
        <p:sp>
          <p:nvSpPr>
            <p:cNvPr id="13" name="TextBox 12">
              <a:extLst>
                <a:ext uri="{FF2B5EF4-FFF2-40B4-BE49-F238E27FC236}">
                  <a16:creationId xmlns:a16="http://schemas.microsoft.com/office/drawing/2014/main" id="{45940E97-C8AA-90AB-F3CB-5B5B590B8093}"/>
                </a:ext>
              </a:extLst>
            </p:cNvPr>
            <p:cNvSpPr txBox="1"/>
            <p:nvPr/>
          </p:nvSpPr>
          <p:spPr>
            <a:xfrm>
              <a:off x="6805749" y="3592286"/>
              <a:ext cx="1177493" cy="830997"/>
            </a:xfrm>
            <a:prstGeom prst="rect">
              <a:avLst/>
            </a:prstGeom>
            <a:noFill/>
            <a:ln>
              <a:solidFill>
                <a:schemeClr val="accent1"/>
              </a:solidFill>
            </a:ln>
          </p:spPr>
          <p:txBody>
            <a:bodyPr wrap="square" rtlCol="0">
              <a:spAutoFit/>
            </a:bodyPr>
            <a:lstStyle/>
            <a:p>
              <a:r>
                <a:rPr lang="en-US" dirty="0"/>
                <a:t>     </a:t>
              </a:r>
              <a:r>
                <a:rPr lang="en-US" sz="1200" dirty="0"/>
                <a:t>Text</a:t>
              </a:r>
            </a:p>
            <a:p>
              <a:r>
                <a:rPr lang="en-US" sz="1000" dirty="0"/>
                <a:t>Always happens good for good people</a:t>
              </a:r>
            </a:p>
          </p:txBody>
        </p:sp>
      </p:grpSp>
    </p:spTree>
    <p:extLst>
      <p:ext uri="{BB962C8B-B14F-4D97-AF65-F5344CB8AC3E}">
        <p14:creationId xmlns:p14="http://schemas.microsoft.com/office/powerpoint/2010/main" val="1013690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35327-5666-DA1F-E484-1B6E25E19FF1}"/>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806C0ADE-CC86-B064-CD09-EC511D25B8C8}"/>
              </a:ext>
            </a:extLst>
          </p:cNvPr>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Generative AI – solved the Deep learning gap.</a:t>
            </a:r>
            <a:endParaRPr lang="en-US" sz="2400" dirty="0"/>
          </a:p>
        </p:txBody>
      </p:sp>
      <p:sp>
        <p:nvSpPr>
          <p:cNvPr id="5" name="Text 1">
            <a:extLst>
              <a:ext uri="{FF2B5EF4-FFF2-40B4-BE49-F238E27FC236}">
                <a16:creationId xmlns:a16="http://schemas.microsoft.com/office/drawing/2014/main" id="{A4768577-B0EE-8094-85E4-C7394405548F}"/>
              </a:ext>
            </a:extLst>
          </p:cNvPr>
          <p:cNvSpPr/>
          <p:nvPr/>
        </p:nvSpPr>
        <p:spPr>
          <a:xfrm>
            <a:off x="457199" y="1143000"/>
            <a:ext cx="8059783" cy="3200400"/>
          </a:xfrm>
          <a:prstGeom prst="rect">
            <a:avLst/>
          </a:prstGeom>
          <a:noFill/>
          <a:ln/>
        </p:spPr>
        <p:txBody>
          <a:bodyPr wrap="square" rtlCol="0" anchor="t"/>
          <a:lstStyle/>
          <a:p>
            <a:endParaRPr lang="en-US" sz="1600" dirty="0"/>
          </a:p>
        </p:txBody>
      </p:sp>
      <p:sp>
        <p:nvSpPr>
          <p:cNvPr id="2" name="Rectangle 1">
            <a:extLst>
              <a:ext uri="{FF2B5EF4-FFF2-40B4-BE49-F238E27FC236}">
                <a16:creationId xmlns:a16="http://schemas.microsoft.com/office/drawing/2014/main" id="{F01EE72F-340C-348E-D1CB-B5732D2126DD}"/>
              </a:ext>
            </a:extLst>
          </p:cNvPr>
          <p:cNvSpPr/>
          <p:nvPr/>
        </p:nvSpPr>
        <p:spPr>
          <a:xfrm>
            <a:off x="2808515" y="1463050"/>
            <a:ext cx="2148839" cy="135200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Learning Model</a:t>
            </a:r>
          </a:p>
        </p:txBody>
      </p:sp>
      <p:cxnSp>
        <p:nvCxnSpPr>
          <p:cNvPr id="6" name="Straight Arrow Connector 5">
            <a:extLst>
              <a:ext uri="{FF2B5EF4-FFF2-40B4-BE49-F238E27FC236}">
                <a16:creationId xmlns:a16="http://schemas.microsoft.com/office/drawing/2014/main" id="{F9D4D873-B6B9-AB00-442D-F866A43C1D92}"/>
              </a:ext>
            </a:extLst>
          </p:cNvPr>
          <p:cNvCxnSpPr>
            <a:cxnSpLocks/>
            <a:endCxn id="2" idx="1"/>
          </p:cNvCxnSpPr>
          <p:nvPr/>
        </p:nvCxnSpPr>
        <p:spPr>
          <a:xfrm>
            <a:off x="2139043" y="2139053"/>
            <a:ext cx="669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711414C-56A6-EC93-E717-D735F75A09C6}"/>
              </a:ext>
            </a:extLst>
          </p:cNvPr>
          <p:cNvCxnSpPr/>
          <p:nvPr/>
        </p:nvCxnSpPr>
        <p:spPr>
          <a:xfrm>
            <a:off x="4957354" y="2135788"/>
            <a:ext cx="1423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CF286CF-6F5D-BC9C-85F3-3C5065FE5C0F}"/>
              </a:ext>
            </a:extLst>
          </p:cNvPr>
          <p:cNvSpPr txBox="1"/>
          <p:nvPr/>
        </p:nvSpPr>
        <p:spPr>
          <a:xfrm>
            <a:off x="561703" y="1812622"/>
            <a:ext cx="1577340" cy="523220"/>
          </a:xfrm>
          <a:prstGeom prst="rect">
            <a:avLst/>
          </a:prstGeom>
          <a:noFill/>
        </p:spPr>
        <p:txBody>
          <a:bodyPr wrap="square" rtlCol="0">
            <a:spAutoFit/>
          </a:bodyPr>
          <a:lstStyle/>
          <a:p>
            <a:r>
              <a:rPr lang="en-US" sz="1400" dirty="0"/>
              <a:t>Unstructured  Input data</a:t>
            </a:r>
          </a:p>
        </p:txBody>
      </p:sp>
      <p:sp>
        <p:nvSpPr>
          <p:cNvPr id="14" name="TextBox 13">
            <a:extLst>
              <a:ext uri="{FF2B5EF4-FFF2-40B4-BE49-F238E27FC236}">
                <a16:creationId xmlns:a16="http://schemas.microsoft.com/office/drawing/2014/main" id="{1729FCA3-5387-8B71-FD23-C742694D051F}"/>
              </a:ext>
            </a:extLst>
          </p:cNvPr>
          <p:cNvSpPr txBox="1"/>
          <p:nvPr/>
        </p:nvSpPr>
        <p:spPr>
          <a:xfrm>
            <a:off x="6439991" y="1874178"/>
            <a:ext cx="1593667" cy="523220"/>
          </a:xfrm>
          <a:prstGeom prst="rect">
            <a:avLst/>
          </a:prstGeom>
          <a:noFill/>
        </p:spPr>
        <p:txBody>
          <a:bodyPr wrap="square" rtlCol="0">
            <a:spAutoFit/>
          </a:bodyPr>
          <a:lstStyle/>
          <a:p>
            <a:r>
              <a:rPr lang="en-US" sz="1400" dirty="0">
                <a:solidFill>
                  <a:schemeClr val="accent2"/>
                </a:solidFill>
              </a:rPr>
              <a:t>Unstructured output data</a:t>
            </a:r>
            <a:endParaRPr lang="en-US" sz="1400" dirty="0"/>
          </a:p>
        </p:txBody>
      </p:sp>
    </p:spTree>
    <p:extLst>
      <p:ext uri="{BB962C8B-B14F-4D97-AF65-F5344CB8AC3E}">
        <p14:creationId xmlns:p14="http://schemas.microsoft.com/office/powerpoint/2010/main" val="1810999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1028699" y="220903"/>
            <a:ext cx="7421963" cy="7752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1" kern="1200">
                <a:solidFill>
                  <a:srgbClr val="FFFFFF"/>
                </a:solidFill>
                <a:latin typeface="+mj-lt"/>
                <a:ea typeface="+mj-ea"/>
                <a:cs typeface="+mj-cs"/>
              </a:rPr>
              <a:t>Why AI gained more popularity from 2023?</a:t>
            </a:r>
            <a:endParaRPr lang="en-US" sz="3000" kern="1200">
              <a:solidFill>
                <a:srgbClr val="FFFFFF"/>
              </a:solidFill>
              <a:latin typeface="+mj-lt"/>
              <a:ea typeface="+mj-ea"/>
              <a:cs typeface="+mj-cs"/>
            </a:endParaRPr>
          </a:p>
        </p:txBody>
      </p:sp>
      <p:sp>
        <p:nvSpPr>
          <p:cNvPr id="5" name="Text 1"/>
          <p:cNvSpPr/>
          <p:nvPr/>
        </p:nvSpPr>
        <p:spPr>
          <a:xfrm>
            <a:off x="1028699" y="1738647"/>
            <a:ext cx="7293023" cy="2762519"/>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500"/>
              <a:t>Because of ChatGPT/Bard(now Gemini)/Llama1/2</a:t>
            </a:r>
          </a:p>
          <a:p>
            <a:pPr marL="342900" indent="-228600">
              <a:lnSpc>
                <a:spcPct val="90000"/>
              </a:lnSpc>
              <a:spcAft>
                <a:spcPts val="600"/>
              </a:spcAft>
              <a:buFont typeface="Arial" panose="020B0604020202020204" pitchFamily="34" charset="0"/>
              <a:buChar char="•"/>
            </a:pPr>
            <a:r>
              <a:rPr lang="en-US" sz="1500"/>
              <a:t>Due to Advanced Machine Learning Algorithms. </a:t>
            </a:r>
          </a:p>
          <a:p>
            <a:pPr marL="342900" indent="-228600">
              <a:lnSpc>
                <a:spcPct val="90000"/>
              </a:lnSpc>
              <a:spcAft>
                <a:spcPts val="600"/>
              </a:spcAft>
              <a:buFont typeface="Arial" panose="020B0604020202020204" pitchFamily="34" charset="0"/>
              <a:buChar char="•"/>
            </a:pPr>
            <a:r>
              <a:rPr lang="en-US" sz="1500"/>
              <a:t>Growing Foundation Models. </a:t>
            </a:r>
          </a:p>
          <a:p>
            <a:pPr marL="342900" indent="-228600">
              <a:lnSpc>
                <a:spcPct val="90000"/>
              </a:lnSpc>
              <a:spcAft>
                <a:spcPts val="600"/>
              </a:spcAft>
              <a:buFont typeface="Arial" panose="020B0604020202020204" pitchFamily="34" charset="0"/>
              <a:buChar char="•"/>
            </a:pPr>
            <a:r>
              <a:rPr lang="en-US" sz="1500"/>
              <a:t>It is just overhyped</a:t>
            </a:r>
          </a:p>
        </p:txBody>
      </p:sp>
    </p:spTree>
    <p:extLst>
      <p:ext uri="{BB962C8B-B14F-4D97-AF65-F5344CB8AC3E}">
        <p14:creationId xmlns:p14="http://schemas.microsoft.com/office/powerpoint/2010/main" val="4198145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8B068EE-BCBD-2818-419F-5E2EE44826AF}"/>
              </a:ext>
            </a:extLst>
          </p:cNvPr>
          <p:cNvSpPr/>
          <p:nvPr/>
        </p:nvSpPr>
        <p:spPr>
          <a:xfrm>
            <a:off x="91441" y="431074"/>
            <a:ext cx="8850086" cy="45524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0681CDC-FE8A-97DC-760D-EB57C9C4A035}"/>
              </a:ext>
            </a:extLst>
          </p:cNvPr>
          <p:cNvSpPr txBox="1"/>
          <p:nvPr/>
        </p:nvSpPr>
        <p:spPr>
          <a:xfrm>
            <a:off x="2076994" y="574766"/>
            <a:ext cx="2913017" cy="369332"/>
          </a:xfrm>
          <a:prstGeom prst="rect">
            <a:avLst/>
          </a:prstGeom>
          <a:noFill/>
        </p:spPr>
        <p:txBody>
          <a:bodyPr wrap="square" rtlCol="0">
            <a:spAutoFit/>
          </a:bodyPr>
          <a:lstStyle/>
          <a:p>
            <a:r>
              <a:rPr lang="en-US" dirty="0"/>
              <a:t>Bob’s Family</a:t>
            </a:r>
          </a:p>
        </p:txBody>
      </p:sp>
      <p:sp>
        <p:nvSpPr>
          <p:cNvPr id="4" name="TextBox 3">
            <a:extLst>
              <a:ext uri="{FF2B5EF4-FFF2-40B4-BE49-F238E27FC236}">
                <a16:creationId xmlns:a16="http://schemas.microsoft.com/office/drawing/2014/main" id="{CE8EA3AF-208E-B8E6-9ADC-C4F954D7F29E}"/>
              </a:ext>
            </a:extLst>
          </p:cNvPr>
          <p:cNvSpPr txBox="1"/>
          <p:nvPr/>
        </p:nvSpPr>
        <p:spPr>
          <a:xfrm>
            <a:off x="2351314" y="61742"/>
            <a:ext cx="3246120" cy="369332"/>
          </a:xfrm>
          <a:prstGeom prst="rect">
            <a:avLst/>
          </a:prstGeom>
          <a:noFill/>
        </p:spPr>
        <p:txBody>
          <a:bodyPr wrap="square" rtlCol="0">
            <a:spAutoFit/>
          </a:bodyPr>
          <a:lstStyle/>
          <a:p>
            <a:r>
              <a:rPr lang="en-US" dirty="0"/>
              <a:t>Farmers Bob’s Family tree</a:t>
            </a:r>
          </a:p>
        </p:txBody>
      </p:sp>
      <p:sp>
        <p:nvSpPr>
          <p:cNvPr id="5" name="Rectangle: Rounded Corners 4">
            <a:extLst>
              <a:ext uri="{FF2B5EF4-FFF2-40B4-BE49-F238E27FC236}">
                <a16:creationId xmlns:a16="http://schemas.microsoft.com/office/drawing/2014/main" id="{E5F8DFD3-5B9E-E1F2-3775-D8F9131C1740}"/>
              </a:ext>
            </a:extLst>
          </p:cNvPr>
          <p:cNvSpPr/>
          <p:nvPr/>
        </p:nvSpPr>
        <p:spPr>
          <a:xfrm>
            <a:off x="385354" y="944098"/>
            <a:ext cx="5728063" cy="38630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09CEB8F-2AB9-9CE5-6AEB-C9AC56851E91}"/>
              </a:ext>
            </a:extLst>
          </p:cNvPr>
          <p:cNvSpPr/>
          <p:nvPr/>
        </p:nvSpPr>
        <p:spPr>
          <a:xfrm>
            <a:off x="731520" y="1156062"/>
            <a:ext cx="2240280" cy="35563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E79565-BD99-9791-B57D-37397319365B}"/>
              </a:ext>
            </a:extLst>
          </p:cNvPr>
          <p:cNvSpPr txBox="1"/>
          <p:nvPr/>
        </p:nvSpPr>
        <p:spPr>
          <a:xfrm>
            <a:off x="1162594" y="1456509"/>
            <a:ext cx="883575" cy="369332"/>
          </a:xfrm>
          <a:prstGeom prst="rect">
            <a:avLst/>
          </a:prstGeom>
          <a:noFill/>
        </p:spPr>
        <p:txBody>
          <a:bodyPr wrap="none" rtlCol="0">
            <a:spAutoFit/>
          </a:bodyPr>
          <a:lstStyle/>
          <a:p>
            <a:r>
              <a:rPr lang="en-US" dirty="0" err="1"/>
              <a:t>Mr</a:t>
            </a:r>
            <a:r>
              <a:rPr lang="en-US" dirty="0"/>
              <a:t> Bob</a:t>
            </a:r>
          </a:p>
        </p:txBody>
      </p:sp>
      <p:sp>
        <p:nvSpPr>
          <p:cNvPr id="8" name="Rectangle: Rounded Corners 7">
            <a:extLst>
              <a:ext uri="{FF2B5EF4-FFF2-40B4-BE49-F238E27FC236}">
                <a16:creationId xmlns:a16="http://schemas.microsoft.com/office/drawing/2014/main" id="{5ADC88EC-DBAB-34E4-85AB-9DF57DFAF06F}"/>
              </a:ext>
            </a:extLst>
          </p:cNvPr>
          <p:cNvSpPr/>
          <p:nvPr/>
        </p:nvSpPr>
        <p:spPr>
          <a:xfrm>
            <a:off x="3317966" y="1156062"/>
            <a:ext cx="2557054" cy="35563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5701EE-83C4-686C-733B-B69501C45D3B}"/>
              </a:ext>
            </a:extLst>
          </p:cNvPr>
          <p:cNvSpPr txBox="1"/>
          <p:nvPr/>
        </p:nvSpPr>
        <p:spPr>
          <a:xfrm>
            <a:off x="3909872" y="1428597"/>
            <a:ext cx="1027076" cy="369332"/>
          </a:xfrm>
          <a:prstGeom prst="rect">
            <a:avLst/>
          </a:prstGeom>
          <a:noFill/>
        </p:spPr>
        <p:txBody>
          <a:bodyPr wrap="none" rtlCol="0">
            <a:spAutoFit/>
          </a:bodyPr>
          <a:lstStyle/>
          <a:p>
            <a:r>
              <a:rPr lang="en-US" dirty="0"/>
              <a:t>Mrs. Bob</a:t>
            </a:r>
          </a:p>
        </p:txBody>
      </p:sp>
      <p:sp>
        <p:nvSpPr>
          <p:cNvPr id="10" name="Rectangle: Rounded Corners 9">
            <a:extLst>
              <a:ext uri="{FF2B5EF4-FFF2-40B4-BE49-F238E27FC236}">
                <a16:creationId xmlns:a16="http://schemas.microsoft.com/office/drawing/2014/main" id="{01B5D567-D14E-4A53-ED74-79BA3CF478D0}"/>
              </a:ext>
            </a:extLst>
          </p:cNvPr>
          <p:cNvSpPr/>
          <p:nvPr/>
        </p:nvSpPr>
        <p:spPr>
          <a:xfrm>
            <a:off x="3909872" y="3415937"/>
            <a:ext cx="1687562" cy="9666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03AE0C-8E6F-DD3F-2D78-B2446DDF20CA}"/>
              </a:ext>
            </a:extLst>
          </p:cNvPr>
          <p:cNvSpPr txBox="1"/>
          <p:nvPr/>
        </p:nvSpPr>
        <p:spPr>
          <a:xfrm>
            <a:off x="4186645" y="3781697"/>
            <a:ext cx="911083" cy="369332"/>
          </a:xfrm>
          <a:prstGeom prst="rect">
            <a:avLst/>
          </a:prstGeom>
          <a:noFill/>
        </p:spPr>
        <p:txBody>
          <a:bodyPr wrap="none" rtlCol="0">
            <a:spAutoFit/>
          </a:bodyPr>
          <a:lstStyle/>
          <a:p>
            <a:r>
              <a:rPr lang="en-US" dirty="0"/>
              <a:t>Bob Jr.’s</a:t>
            </a:r>
          </a:p>
        </p:txBody>
      </p:sp>
      <p:sp>
        <p:nvSpPr>
          <p:cNvPr id="12" name="Rectangle: Rounded Corners 11">
            <a:extLst>
              <a:ext uri="{FF2B5EF4-FFF2-40B4-BE49-F238E27FC236}">
                <a16:creationId xmlns:a16="http://schemas.microsoft.com/office/drawing/2014/main" id="{F31A0B7F-F0D8-C870-BBC7-89282C3140B7}"/>
              </a:ext>
            </a:extLst>
          </p:cNvPr>
          <p:cNvSpPr/>
          <p:nvPr/>
        </p:nvSpPr>
        <p:spPr>
          <a:xfrm>
            <a:off x="6466926" y="1533253"/>
            <a:ext cx="1687562" cy="9666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A3519F8-79A4-5760-99A0-5C6CB494305C}"/>
              </a:ext>
            </a:extLst>
          </p:cNvPr>
          <p:cNvSpPr txBox="1"/>
          <p:nvPr/>
        </p:nvSpPr>
        <p:spPr>
          <a:xfrm>
            <a:off x="6812280" y="1797929"/>
            <a:ext cx="468398" cy="369332"/>
          </a:xfrm>
          <a:prstGeom prst="rect">
            <a:avLst/>
          </a:prstGeom>
          <a:noFill/>
        </p:spPr>
        <p:txBody>
          <a:bodyPr wrap="none" rtlCol="0">
            <a:spAutoFit/>
          </a:bodyPr>
          <a:lstStyle/>
          <a:p>
            <a:r>
              <a:rPr lang="en-US" dirty="0"/>
              <a:t>Bill</a:t>
            </a:r>
          </a:p>
        </p:txBody>
      </p:sp>
      <p:sp>
        <p:nvSpPr>
          <p:cNvPr id="14" name="Rectangle: Rounded Corners 13">
            <a:extLst>
              <a:ext uri="{FF2B5EF4-FFF2-40B4-BE49-F238E27FC236}">
                <a16:creationId xmlns:a16="http://schemas.microsoft.com/office/drawing/2014/main" id="{20668A2E-D12E-258C-B47C-A42941ABD655}"/>
              </a:ext>
            </a:extLst>
          </p:cNvPr>
          <p:cNvSpPr/>
          <p:nvPr/>
        </p:nvSpPr>
        <p:spPr>
          <a:xfrm>
            <a:off x="6491828" y="3344636"/>
            <a:ext cx="1687562" cy="9666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F7A06F-3E93-2D3C-0B4B-209298BE1ADD}"/>
              </a:ext>
            </a:extLst>
          </p:cNvPr>
          <p:cNvSpPr txBox="1"/>
          <p:nvPr/>
        </p:nvSpPr>
        <p:spPr>
          <a:xfrm>
            <a:off x="6812280" y="3415937"/>
            <a:ext cx="1208314" cy="923330"/>
          </a:xfrm>
          <a:prstGeom prst="rect">
            <a:avLst/>
          </a:prstGeom>
          <a:noFill/>
        </p:spPr>
        <p:txBody>
          <a:bodyPr wrap="square" rtlCol="0">
            <a:spAutoFit/>
          </a:bodyPr>
          <a:lstStyle/>
          <a:p>
            <a:r>
              <a:rPr lang="en-US" dirty="0"/>
              <a:t>Bobs extended family</a:t>
            </a:r>
          </a:p>
        </p:txBody>
      </p:sp>
    </p:spTree>
    <p:extLst>
      <p:ext uri="{BB962C8B-B14F-4D97-AF65-F5344CB8AC3E}">
        <p14:creationId xmlns:p14="http://schemas.microsoft.com/office/powerpoint/2010/main" val="402828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8B068EE-BCBD-2818-419F-5E2EE44826AF}"/>
              </a:ext>
            </a:extLst>
          </p:cNvPr>
          <p:cNvSpPr/>
          <p:nvPr/>
        </p:nvSpPr>
        <p:spPr>
          <a:xfrm>
            <a:off x="91441" y="431074"/>
            <a:ext cx="8850086" cy="45524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0681CDC-FE8A-97DC-760D-EB57C9C4A035}"/>
              </a:ext>
            </a:extLst>
          </p:cNvPr>
          <p:cNvSpPr txBox="1"/>
          <p:nvPr/>
        </p:nvSpPr>
        <p:spPr>
          <a:xfrm>
            <a:off x="2076994" y="574766"/>
            <a:ext cx="2913017" cy="369332"/>
          </a:xfrm>
          <a:prstGeom prst="rect">
            <a:avLst/>
          </a:prstGeom>
          <a:noFill/>
        </p:spPr>
        <p:txBody>
          <a:bodyPr wrap="square" rtlCol="0">
            <a:spAutoFit/>
          </a:bodyPr>
          <a:lstStyle/>
          <a:p>
            <a:r>
              <a:rPr lang="en-US" dirty="0"/>
              <a:t>Machine learning</a:t>
            </a:r>
          </a:p>
        </p:txBody>
      </p:sp>
      <p:sp>
        <p:nvSpPr>
          <p:cNvPr id="4" name="TextBox 3">
            <a:extLst>
              <a:ext uri="{FF2B5EF4-FFF2-40B4-BE49-F238E27FC236}">
                <a16:creationId xmlns:a16="http://schemas.microsoft.com/office/drawing/2014/main" id="{CE8EA3AF-208E-B8E6-9ADC-C4F954D7F29E}"/>
              </a:ext>
            </a:extLst>
          </p:cNvPr>
          <p:cNvSpPr txBox="1"/>
          <p:nvPr/>
        </p:nvSpPr>
        <p:spPr>
          <a:xfrm>
            <a:off x="2351314" y="61742"/>
            <a:ext cx="3246120" cy="369332"/>
          </a:xfrm>
          <a:prstGeom prst="rect">
            <a:avLst/>
          </a:prstGeom>
          <a:noFill/>
        </p:spPr>
        <p:txBody>
          <a:bodyPr wrap="square" rtlCol="0">
            <a:spAutoFit/>
          </a:bodyPr>
          <a:lstStyle/>
          <a:p>
            <a:r>
              <a:rPr lang="en-US" dirty="0"/>
              <a:t>Artificial Intelligence</a:t>
            </a:r>
          </a:p>
        </p:txBody>
      </p:sp>
      <p:sp>
        <p:nvSpPr>
          <p:cNvPr id="5" name="Rectangle: Rounded Corners 4">
            <a:extLst>
              <a:ext uri="{FF2B5EF4-FFF2-40B4-BE49-F238E27FC236}">
                <a16:creationId xmlns:a16="http://schemas.microsoft.com/office/drawing/2014/main" id="{E5F8DFD3-5B9E-E1F2-3775-D8F9131C1740}"/>
              </a:ext>
            </a:extLst>
          </p:cNvPr>
          <p:cNvSpPr/>
          <p:nvPr/>
        </p:nvSpPr>
        <p:spPr>
          <a:xfrm>
            <a:off x="385354" y="944098"/>
            <a:ext cx="6459583" cy="38630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09CEB8F-2AB9-9CE5-6AEB-C9AC56851E91}"/>
              </a:ext>
            </a:extLst>
          </p:cNvPr>
          <p:cNvSpPr/>
          <p:nvPr/>
        </p:nvSpPr>
        <p:spPr>
          <a:xfrm>
            <a:off x="548641" y="1156062"/>
            <a:ext cx="2805248" cy="35563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E79565-BD99-9791-B57D-37397319365B}"/>
              </a:ext>
            </a:extLst>
          </p:cNvPr>
          <p:cNvSpPr txBox="1"/>
          <p:nvPr/>
        </p:nvSpPr>
        <p:spPr>
          <a:xfrm>
            <a:off x="1162594" y="1456509"/>
            <a:ext cx="1427186" cy="369332"/>
          </a:xfrm>
          <a:prstGeom prst="rect">
            <a:avLst/>
          </a:prstGeom>
          <a:noFill/>
        </p:spPr>
        <p:txBody>
          <a:bodyPr wrap="none" rtlCol="0">
            <a:spAutoFit/>
          </a:bodyPr>
          <a:lstStyle/>
          <a:p>
            <a:r>
              <a:rPr lang="en-US" dirty="0"/>
              <a:t>Statistical ML</a:t>
            </a:r>
          </a:p>
        </p:txBody>
      </p:sp>
      <p:sp>
        <p:nvSpPr>
          <p:cNvPr id="8" name="Rectangle: Rounded Corners 7">
            <a:extLst>
              <a:ext uri="{FF2B5EF4-FFF2-40B4-BE49-F238E27FC236}">
                <a16:creationId xmlns:a16="http://schemas.microsoft.com/office/drawing/2014/main" id="{5ADC88EC-DBAB-34E4-85AB-9DF57DFAF06F}"/>
              </a:ext>
            </a:extLst>
          </p:cNvPr>
          <p:cNvSpPr/>
          <p:nvPr/>
        </p:nvSpPr>
        <p:spPr>
          <a:xfrm>
            <a:off x="3647802" y="1191985"/>
            <a:ext cx="2883626" cy="348451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65701EE-83C4-686C-733B-B69501C45D3B}"/>
              </a:ext>
            </a:extLst>
          </p:cNvPr>
          <p:cNvSpPr txBox="1"/>
          <p:nvPr/>
        </p:nvSpPr>
        <p:spPr>
          <a:xfrm>
            <a:off x="4218806" y="1236948"/>
            <a:ext cx="1542410" cy="369332"/>
          </a:xfrm>
          <a:prstGeom prst="rect">
            <a:avLst/>
          </a:prstGeom>
          <a:noFill/>
        </p:spPr>
        <p:txBody>
          <a:bodyPr wrap="none" rtlCol="0">
            <a:spAutoFit/>
          </a:bodyPr>
          <a:lstStyle/>
          <a:p>
            <a:r>
              <a:rPr lang="en-US" dirty="0"/>
              <a:t>Deep Learning</a:t>
            </a:r>
          </a:p>
        </p:txBody>
      </p:sp>
      <p:sp>
        <p:nvSpPr>
          <p:cNvPr id="10" name="Rectangle: Rounded Corners 9">
            <a:extLst>
              <a:ext uri="{FF2B5EF4-FFF2-40B4-BE49-F238E27FC236}">
                <a16:creationId xmlns:a16="http://schemas.microsoft.com/office/drawing/2014/main" id="{01B5D567-D14E-4A53-ED74-79BA3CF478D0}"/>
              </a:ext>
            </a:extLst>
          </p:cNvPr>
          <p:cNvSpPr/>
          <p:nvPr/>
        </p:nvSpPr>
        <p:spPr>
          <a:xfrm>
            <a:off x="4121331" y="3461657"/>
            <a:ext cx="1876559" cy="914159"/>
          </a:xfrm>
          <a:prstGeom prst="roundRect">
            <a:avLst>
              <a:gd name="adj" fmla="val 873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703AE0C-8E6F-DD3F-2D78-B2446DDF20CA}"/>
              </a:ext>
            </a:extLst>
          </p:cNvPr>
          <p:cNvSpPr txBox="1"/>
          <p:nvPr/>
        </p:nvSpPr>
        <p:spPr>
          <a:xfrm>
            <a:off x="4225337" y="3526359"/>
            <a:ext cx="1400495" cy="1477328"/>
          </a:xfrm>
          <a:prstGeom prst="rect">
            <a:avLst/>
          </a:prstGeom>
          <a:noFill/>
        </p:spPr>
        <p:txBody>
          <a:bodyPr wrap="square" rtlCol="0">
            <a:spAutoFit/>
          </a:bodyPr>
          <a:lstStyle/>
          <a:p>
            <a:r>
              <a:rPr lang="en-US" dirty="0"/>
              <a:t>Gen AI</a:t>
            </a:r>
          </a:p>
          <a:p>
            <a:pPr marL="285750" indent="-285750">
              <a:buFont typeface="Arial" panose="020B0604020202020204" pitchFamily="34" charset="0"/>
              <a:buChar char="•"/>
            </a:pPr>
            <a:r>
              <a:rPr lang="en-US" dirty="0"/>
              <a:t>LLM</a:t>
            </a:r>
          </a:p>
          <a:p>
            <a:pPr marL="285750" indent="-285750">
              <a:buFont typeface="Arial" panose="020B0604020202020204" pitchFamily="34" charset="0"/>
              <a:buChar char="•"/>
            </a:pPr>
            <a:r>
              <a:rPr lang="en-US" dirty="0"/>
              <a:t>LIM</a:t>
            </a:r>
          </a:p>
          <a:p>
            <a:endParaRPr lang="en-US" dirty="0"/>
          </a:p>
          <a:p>
            <a:endParaRPr lang="en-US" dirty="0"/>
          </a:p>
        </p:txBody>
      </p:sp>
      <p:sp>
        <p:nvSpPr>
          <p:cNvPr id="12" name="Rectangle: Rounded Corners 11">
            <a:extLst>
              <a:ext uri="{FF2B5EF4-FFF2-40B4-BE49-F238E27FC236}">
                <a16:creationId xmlns:a16="http://schemas.microsoft.com/office/drawing/2014/main" id="{F31A0B7F-F0D8-C870-BBC7-89282C3140B7}"/>
              </a:ext>
            </a:extLst>
          </p:cNvPr>
          <p:cNvSpPr/>
          <p:nvPr/>
        </p:nvSpPr>
        <p:spPr>
          <a:xfrm>
            <a:off x="7465422" y="1291225"/>
            <a:ext cx="1079691" cy="77923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A3519F8-79A4-5760-99A0-5C6CB494305C}"/>
              </a:ext>
            </a:extLst>
          </p:cNvPr>
          <p:cNvSpPr txBox="1"/>
          <p:nvPr/>
        </p:nvSpPr>
        <p:spPr>
          <a:xfrm flipH="1">
            <a:off x="7552664" y="1533100"/>
            <a:ext cx="857483" cy="369332"/>
          </a:xfrm>
          <a:prstGeom prst="rect">
            <a:avLst/>
          </a:prstGeom>
          <a:noFill/>
        </p:spPr>
        <p:txBody>
          <a:bodyPr wrap="square" rtlCol="0">
            <a:spAutoFit/>
          </a:bodyPr>
          <a:lstStyle/>
          <a:p>
            <a:r>
              <a:rPr lang="en-US" dirty="0"/>
              <a:t>NLP</a:t>
            </a:r>
          </a:p>
        </p:txBody>
      </p:sp>
      <p:sp>
        <p:nvSpPr>
          <p:cNvPr id="14" name="Rectangle: Rounded Corners 13">
            <a:extLst>
              <a:ext uri="{FF2B5EF4-FFF2-40B4-BE49-F238E27FC236}">
                <a16:creationId xmlns:a16="http://schemas.microsoft.com/office/drawing/2014/main" id="{20668A2E-D12E-258C-B47C-A42941ABD655}"/>
              </a:ext>
            </a:extLst>
          </p:cNvPr>
          <p:cNvSpPr/>
          <p:nvPr/>
        </p:nvSpPr>
        <p:spPr>
          <a:xfrm>
            <a:off x="7047410" y="3298371"/>
            <a:ext cx="1867989" cy="9666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F7A06F-3E93-2D3C-0B4B-209298BE1ADD}"/>
              </a:ext>
            </a:extLst>
          </p:cNvPr>
          <p:cNvSpPr txBox="1"/>
          <p:nvPr/>
        </p:nvSpPr>
        <p:spPr>
          <a:xfrm>
            <a:off x="7182566" y="3415937"/>
            <a:ext cx="17328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Rule based </a:t>
            </a:r>
          </a:p>
          <a:p>
            <a:pPr marL="285750" indent="-285750">
              <a:buFont typeface="Arial" panose="020B0604020202020204" pitchFamily="34" charset="0"/>
              <a:buChar char="•"/>
            </a:pPr>
            <a:r>
              <a:rPr lang="en-US" dirty="0"/>
              <a:t>Robotics</a:t>
            </a:r>
          </a:p>
        </p:txBody>
      </p:sp>
      <p:sp>
        <p:nvSpPr>
          <p:cNvPr id="15" name="TextBox 14">
            <a:extLst>
              <a:ext uri="{FF2B5EF4-FFF2-40B4-BE49-F238E27FC236}">
                <a16:creationId xmlns:a16="http://schemas.microsoft.com/office/drawing/2014/main" id="{066013BA-0869-57D0-7642-3245A299B02B}"/>
              </a:ext>
            </a:extLst>
          </p:cNvPr>
          <p:cNvSpPr txBox="1"/>
          <p:nvPr/>
        </p:nvSpPr>
        <p:spPr>
          <a:xfrm>
            <a:off x="646611" y="2167261"/>
            <a:ext cx="257991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Linear regression</a:t>
            </a:r>
          </a:p>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Decision tree</a:t>
            </a:r>
          </a:p>
          <a:p>
            <a:pPr marL="285750" indent="-285750">
              <a:buFont typeface="Arial" panose="020B0604020202020204" pitchFamily="34" charset="0"/>
              <a:buChar char="•"/>
            </a:pPr>
            <a:r>
              <a:rPr lang="en-US" dirty="0"/>
              <a:t>Random Forest</a:t>
            </a:r>
          </a:p>
          <a:p>
            <a:pPr marL="285750" indent="-285750">
              <a:buFont typeface="Arial" panose="020B0604020202020204" pitchFamily="34" charset="0"/>
              <a:buChar char="•"/>
            </a:pPr>
            <a:r>
              <a:rPr lang="en-US" dirty="0"/>
              <a:t>K-Means Clustering</a:t>
            </a:r>
          </a:p>
        </p:txBody>
      </p:sp>
      <p:sp>
        <p:nvSpPr>
          <p:cNvPr id="17" name="TextBox 16">
            <a:extLst>
              <a:ext uri="{FF2B5EF4-FFF2-40B4-BE49-F238E27FC236}">
                <a16:creationId xmlns:a16="http://schemas.microsoft.com/office/drawing/2014/main" id="{75336A7C-F1EF-AA03-74E8-9777DDA447D2}"/>
              </a:ext>
            </a:extLst>
          </p:cNvPr>
          <p:cNvSpPr txBox="1"/>
          <p:nvPr/>
        </p:nvSpPr>
        <p:spPr>
          <a:xfrm>
            <a:off x="4121331" y="1902432"/>
            <a:ext cx="22860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CNN (</a:t>
            </a:r>
            <a:r>
              <a:rPr lang="en-US" sz="1200" dirty="0"/>
              <a:t>convolution)</a:t>
            </a:r>
            <a:endParaRPr lang="en-US" dirty="0"/>
          </a:p>
          <a:p>
            <a:pPr marL="285750" indent="-285750">
              <a:buFont typeface="Arial" panose="020B0604020202020204" pitchFamily="34" charset="0"/>
              <a:buChar char="•"/>
            </a:pPr>
            <a:r>
              <a:rPr lang="en-US" dirty="0"/>
              <a:t>ANN (</a:t>
            </a:r>
            <a:r>
              <a:rPr lang="en-US" sz="1200" dirty="0"/>
              <a:t>Artificial)</a:t>
            </a:r>
            <a:endParaRPr lang="en-US" dirty="0"/>
          </a:p>
          <a:p>
            <a:pPr marL="285750" indent="-285750">
              <a:buFont typeface="Arial" panose="020B0604020202020204" pitchFamily="34" charset="0"/>
              <a:buChar char="•"/>
            </a:pPr>
            <a:r>
              <a:rPr lang="en-US" dirty="0"/>
              <a:t>RNN (</a:t>
            </a:r>
            <a:r>
              <a:rPr lang="en-US" sz="1200" dirty="0"/>
              <a:t>recurrent)</a:t>
            </a:r>
            <a:endParaRPr lang="en-US" dirty="0"/>
          </a:p>
          <a:p>
            <a:pPr marL="742950" lvl="1" indent="-285750">
              <a:buFont typeface="Arial" panose="020B0604020202020204" pitchFamily="34" charset="0"/>
              <a:buChar char="•"/>
            </a:pPr>
            <a:r>
              <a:rPr lang="en-US" dirty="0"/>
              <a:t>Transformers</a:t>
            </a:r>
          </a:p>
          <a:p>
            <a:pPr marL="742950" lvl="1" indent="-285750">
              <a:buFont typeface="Arial" panose="020B0604020202020204" pitchFamily="34" charset="0"/>
              <a:buChar char="•"/>
            </a:pPr>
            <a:r>
              <a:rPr lang="en-US" dirty="0"/>
              <a:t>Bert	</a:t>
            </a:r>
          </a:p>
        </p:txBody>
      </p:sp>
      <p:sp>
        <p:nvSpPr>
          <p:cNvPr id="18" name="Rectangle: Rounded Corners 17">
            <a:extLst>
              <a:ext uri="{FF2B5EF4-FFF2-40B4-BE49-F238E27FC236}">
                <a16:creationId xmlns:a16="http://schemas.microsoft.com/office/drawing/2014/main" id="{A732F447-2F74-5972-131D-B092522B85A4}"/>
              </a:ext>
            </a:extLst>
          </p:cNvPr>
          <p:cNvSpPr/>
          <p:nvPr/>
        </p:nvSpPr>
        <p:spPr>
          <a:xfrm>
            <a:off x="3899263" y="1590644"/>
            <a:ext cx="2508068" cy="29095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6F2B425-15C6-E71E-523F-D21236B3293B}"/>
              </a:ext>
            </a:extLst>
          </p:cNvPr>
          <p:cNvCxnSpPr/>
          <p:nvPr/>
        </p:nvCxnSpPr>
        <p:spPr>
          <a:xfrm flipV="1">
            <a:off x="6198326" y="1902432"/>
            <a:ext cx="1267096" cy="1003493"/>
          </a:xfrm>
          <a:prstGeom prst="line">
            <a:avLst/>
          </a:prstGeom>
        </p:spPr>
        <p:style>
          <a:lnRef idx="1">
            <a:schemeClr val="accent4"/>
          </a:lnRef>
          <a:fillRef idx="0">
            <a:schemeClr val="accent4"/>
          </a:fillRef>
          <a:effectRef idx="0">
            <a:schemeClr val="accent4"/>
          </a:effectRef>
          <a:fontRef idx="minor">
            <a:schemeClr val="tx1"/>
          </a:fontRef>
        </p:style>
      </p:cxnSp>
      <p:cxnSp>
        <p:nvCxnSpPr>
          <p:cNvPr id="22" name="Connector: Elbow 21">
            <a:extLst>
              <a:ext uri="{FF2B5EF4-FFF2-40B4-BE49-F238E27FC236}">
                <a16:creationId xmlns:a16="http://schemas.microsoft.com/office/drawing/2014/main" id="{8C241785-F5FE-ABE8-0FAD-477CD9A3547F}"/>
              </a:ext>
            </a:extLst>
          </p:cNvPr>
          <p:cNvCxnSpPr>
            <a:endCxn id="10" idx="3"/>
          </p:cNvCxnSpPr>
          <p:nvPr/>
        </p:nvCxnSpPr>
        <p:spPr>
          <a:xfrm rot="5400000">
            <a:off x="5646458" y="2859503"/>
            <a:ext cx="1438881" cy="736013"/>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81760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When to choose Statistical ML vs Deep learning</a:t>
            </a:r>
            <a:endParaRPr lang="en-US" sz="2400" dirty="0"/>
          </a:p>
        </p:txBody>
      </p:sp>
      <p:sp>
        <p:nvSpPr>
          <p:cNvPr id="5" name="Text 1"/>
          <p:cNvSpPr/>
          <p:nvPr/>
        </p:nvSpPr>
        <p:spPr>
          <a:xfrm>
            <a:off x="457199" y="1143000"/>
            <a:ext cx="8059783" cy="3200400"/>
          </a:xfrm>
          <a:prstGeom prst="rect">
            <a:avLst/>
          </a:prstGeom>
          <a:noFill/>
          <a:ln/>
        </p:spPr>
        <p:txBody>
          <a:bodyPr wrap="square" rtlCol="0" anchor="t"/>
          <a:lstStyle/>
          <a:p>
            <a:endParaRPr lang="en-US" sz="1600" dirty="0"/>
          </a:p>
        </p:txBody>
      </p:sp>
      <p:sp>
        <p:nvSpPr>
          <p:cNvPr id="2" name="Rectangle: Rounded Corners 1">
            <a:extLst>
              <a:ext uri="{FF2B5EF4-FFF2-40B4-BE49-F238E27FC236}">
                <a16:creationId xmlns:a16="http://schemas.microsoft.com/office/drawing/2014/main" id="{8F553528-0572-D73B-52CE-AE5C68419533}"/>
              </a:ext>
            </a:extLst>
          </p:cNvPr>
          <p:cNvSpPr/>
          <p:nvPr/>
        </p:nvSpPr>
        <p:spPr>
          <a:xfrm>
            <a:off x="633549" y="1338943"/>
            <a:ext cx="3938451" cy="28803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6DCF9C-719B-BF6A-F805-25A364832633}"/>
              </a:ext>
            </a:extLst>
          </p:cNvPr>
          <p:cNvSpPr txBox="1"/>
          <p:nvPr/>
        </p:nvSpPr>
        <p:spPr>
          <a:xfrm>
            <a:off x="829491" y="1362670"/>
            <a:ext cx="3807823" cy="1477328"/>
          </a:xfrm>
          <a:prstGeom prst="rect">
            <a:avLst/>
          </a:prstGeom>
          <a:noFill/>
        </p:spPr>
        <p:txBody>
          <a:bodyPr wrap="square">
            <a:spAutoFit/>
          </a:bodyPr>
          <a:lstStyle/>
          <a:p>
            <a:pPr lvl="1"/>
            <a:r>
              <a:rPr lang="en-US" b="1" dirty="0"/>
              <a:t>Statistical ML </a:t>
            </a:r>
          </a:p>
          <a:p>
            <a:pPr marL="285750" indent="-285750">
              <a:buFont typeface="Arial" panose="020B0604020202020204" pitchFamily="34" charset="0"/>
              <a:buChar char="•"/>
            </a:pPr>
            <a:r>
              <a:rPr lang="en-US" dirty="0"/>
              <a:t>Simple Features </a:t>
            </a:r>
          </a:p>
          <a:p>
            <a:pPr marL="285750" indent="-285750">
              <a:buFont typeface="Arial" panose="020B0604020202020204" pitchFamily="34" charset="0"/>
              <a:buChar char="•"/>
            </a:pPr>
            <a:r>
              <a:rPr lang="en-US" dirty="0"/>
              <a:t>Structured Data </a:t>
            </a:r>
          </a:p>
          <a:p>
            <a:pPr marL="285750" indent="-285750">
              <a:buFont typeface="Arial" panose="020B0604020202020204" pitchFamily="34" charset="0"/>
              <a:buChar char="•"/>
            </a:pPr>
            <a:r>
              <a:rPr lang="en-US" dirty="0"/>
              <a:t>Low Data Volume or Small Datasets </a:t>
            </a:r>
          </a:p>
          <a:p>
            <a:pPr marL="285750" indent="-285750">
              <a:buFont typeface="Arial" panose="020B0604020202020204" pitchFamily="34" charset="0"/>
              <a:buChar char="•"/>
            </a:pPr>
            <a:r>
              <a:rPr lang="en-US" dirty="0"/>
              <a:t>Limited Compute Resources</a:t>
            </a:r>
          </a:p>
        </p:txBody>
      </p:sp>
      <p:sp>
        <p:nvSpPr>
          <p:cNvPr id="7" name="Rectangle: Rounded Corners 6">
            <a:extLst>
              <a:ext uri="{FF2B5EF4-FFF2-40B4-BE49-F238E27FC236}">
                <a16:creationId xmlns:a16="http://schemas.microsoft.com/office/drawing/2014/main" id="{991109A3-1EF9-73F4-B535-7C8194600932}"/>
              </a:ext>
            </a:extLst>
          </p:cNvPr>
          <p:cNvSpPr/>
          <p:nvPr/>
        </p:nvSpPr>
        <p:spPr>
          <a:xfrm>
            <a:off x="4748349" y="1338943"/>
            <a:ext cx="3938451" cy="28803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33CBC3-DF0B-34E7-6A6E-D06FF55495C7}"/>
              </a:ext>
            </a:extLst>
          </p:cNvPr>
          <p:cNvSpPr txBox="1"/>
          <p:nvPr/>
        </p:nvSpPr>
        <p:spPr>
          <a:xfrm>
            <a:off x="4944291" y="1362670"/>
            <a:ext cx="3807823" cy="1754326"/>
          </a:xfrm>
          <a:prstGeom prst="rect">
            <a:avLst/>
          </a:prstGeom>
          <a:noFill/>
        </p:spPr>
        <p:txBody>
          <a:bodyPr wrap="square">
            <a:spAutoFit/>
          </a:bodyPr>
          <a:lstStyle/>
          <a:p>
            <a:pPr lvl="1"/>
            <a:r>
              <a:rPr lang="en-US" b="1" dirty="0"/>
              <a:t>Deep Learning</a:t>
            </a:r>
          </a:p>
          <a:p>
            <a:pPr marL="285750" indent="-285750">
              <a:buFont typeface="Arial" panose="020B0604020202020204" pitchFamily="34" charset="0"/>
              <a:buChar char="•"/>
            </a:pPr>
            <a:r>
              <a:rPr lang="en-US" dirty="0"/>
              <a:t>Complex Features </a:t>
            </a:r>
          </a:p>
          <a:p>
            <a:pPr marL="285750" indent="-285750">
              <a:buFont typeface="Arial" panose="020B0604020202020204" pitchFamily="34" charset="0"/>
              <a:buChar char="•"/>
            </a:pPr>
            <a:r>
              <a:rPr lang="en-US" dirty="0"/>
              <a:t>Unstructured Data(Images, Video, Audio)</a:t>
            </a:r>
          </a:p>
          <a:p>
            <a:pPr marL="285750" indent="-285750">
              <a:buFont typeface="Arial" panose="020B0604020202020204" pitchFamily="34" charset="0"/>
              <a:buChar char="•"/>
            </a:pPr>
            <a:r>
              <a:rPr lang="en-US" dirty="0"/>
              <a:t>High Data Volume or Big Datasets</a:t>
            </a:r>
          </a:p>
          <a:p>
            <a:pPr marL="285750" indent="-285750">
              <a:buFont typeface="Arial" panose="020B0604020202020204" pitchFamily="34" charset="0"/>
              <a:buChar char="•"/>
            </a:pPr>
            <a:r>
              <a:rPr lang="en-US" dirty="0"/>
              <a:t>Enough Compute Resources</a:t>
            </a:r>
          </a:p>
        </p:txBody>
      </p:sp>
    </p:spTree>
    <p:extLst>
      <p:ext uri="{BB962C8B-B14F-4D97-AF65-F5344CB8AC3E}">
        <p14:creationId xmlns:p14="http://schemas.microsoft.com/office/powerpoint/2010/main" val="2256542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181595"/>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9144001" cy="1180732"/>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524784" y="186028"/>
            <a:ext cx="5297791" cy="8694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1" kern="1200">
                <a:solidFill>
                  <a:srgbClr val="FFFFFF"/>
                </a:solidFill>
                <a:latin typeface="+mj-lt"/>
                <a:ea typeface="+mj-ea"/>
                <a:cs typeface="+mj-cs"/>
              </a:rPr>
              <a:t>Machine learning Types</a:t>
            </a:r>
            <a:endParaRPr lang="en-US" sz="3000" kern="1200">
              <a:solidFill>
                <a:srgbClr val="FFFFFF"/>
              </a:solidFill>
              <a:latin typeface="+mj-lt"/>
              <a:ea typeface="+mj-ea"/>
              <a:cs typeface="+mj-cs"/>
            </a:endParaRPr>
          </a:p>
        </p:txBody>
      </p:sp>
      <p:pic>
        <p:nvPicPr>
          <p:cNvPr id="8" name="Picture 7">
            <a:extLst>
              <a:ext uri="{FF2B5EF4-FFF2-40B4-BE49-F238E27FC236}">
                <a16:creationId xmlns:a16="http://schemas.microsoft.com/office/drawing/2014/main" id="{8D0C91A7-8587-F765-6BA3-A1EA89154B8B}"/>
              </a:ext>
            </a:extLst>
          </p:cNvPr>
          <p:cNvPicPr>
            <a:picLocks noChangeAspect="1"/>
          </p:cNvPicPr>
          <p:nvPr/>
        </p:nvPicPr>
        <p:blipFill>
          <a:blip r:embed="rId3"/>
          <a:stretch>
            <a:fillRect/>
          </a:stretch>
        </p:blipFill>
        <p:spPr>
          <a:xfrm>
            <a:off x="1000747" y="1474719"/>
            <a:ext cx="7142504" cy="3339120"/>
          </a:xfrm>
          <a:prstGeom prst="rect">
            <a:avLst/>
          </a:prstGeom>
        </p:spPr>
      </p:pic>
      <p:sp>
        <p:nvSpPr>
          <p:cNvPr id="6" name="AutoShape 4">
            <a:extLst>
              <a:ext uri="{FF2B5EF4-FFF2-40B4-BE49-F238E27FC236}">
                <a16:creationId xmlns:a16="http://schemas.microsoft.com/office/drawing/2014/main" id="{51C28D67-5EDC-7DC1-D576-451A6154F5D1}"/>
              </a:ext>
            </a:extLst>
          </p:cNvPr>
          <p:cNvSpPr>
            <a:spLocks noChangeAspect="1" noChangeArrowheads="1"/>
          </p:cNvSpPr>
          <p:nvPr/>
        </p:nvSpPr>
        <p:spPr bwMode="auto">
          <a:xfrm>
            <a:off x="4419600" y="1108710"/>
            <a:ext cx="1615440" cy="16154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09612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BB5C7F-4804-CEC3-C8E7-06627F55C5B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181966"/>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181595"/>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9144001" cy="1180732"/>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a:extLst>
              <a:ext uri="{FF2B5EF4-FFF2-40B4-BE49-F238E27FC236}">
                <a16:creationId xmlns:a16="http://schemas.microsoft.com/office/drawing/2014/main" id="{AD9EF557-A9F5-4448-0D61-40913FA02C9F}"/>
              </a:ext>
            </a:extLst>
          </p:cNvPr>
          <p:cNvSpPr/>
          <p:nvPr/>
        </p:nvSpPr>
        <p:spPr>
          <a:xfrm>
            <a:off x="524784" y="186028"/>
            <a:ext cx="5297791" cy="8694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300" b="1" kern="1200">
                <a:solidFill>
                  <a:srgbClr val="FFFFFF"/>
                </a:solidFill>
                <a:latin typeface="+mj-lt"/>
                <a:ea typeface="+mj-ea"/>
                <a:cs typeface="+mj-cs"/>
              </a:rPr>
              <a:t>Text based Generative AI is commonly referred as an LLM (Large Language Model)</a:t>
            </a:r>
            <a:endParaRPr lang="en-US" sz="2300" kern="1200">
              <a:solidFill>
                <a:srgbClr val="FFFFFF"/>
              </a:solidFill>
              <a:latin typeface="+mj-lt"/>
              <a:ea typeface="+mj-ea"/>
              <a:cs typeface="+mj-cs"/>
            </a:endParaRPr>
          </a:p>
        </p:txBody>
      </p:sp>
      <p:pic>
        <p:nvPicPr>
          <p:cNvPr id="2" name="Picture 2" descr="The LLM Revolution: How AI Language Models Are Transforming Lives">
            <a:extLst>
              <a:ext uri="{FF2B5EF4-FFF2-40B4-BE49-F238E27FC236}">
                <a16:creationId xmlns:a16="http://schemas.microsoft.com/office/drawing/2014/main" id="{5097BEA5-C53F-6918-1F60-9155880CAF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00703" y="1474719"/>
            <a:ext cx="5342592" cy="333912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a:extLst>
              <a:ext uri="{FF2B5EF4-FFF2-40B4-BE49-F238E27FC236}">
                <a16:creationId xmlns:a16="http://schemas.microsoft.com/office/drawing/2014/main" id="{78834C6B-BBA6-33A6-0400-6C24126A4107}"/>
              </a:ext>
            </a:extLst>
          </p:cNvPr>
          <p:cNvSpPr>
            <a:spLocks noChangeAspect="1" noChangeArrowheads="1"/>
          </p:cNvSpPr>
          <p:nvPr/>
        </p:nvSpPr>
        <p:spPr bwMode="auto">
          <a:xfrm>
            <a:off x="4419600" y="1108710"/>
            <a:ext cx="1615440" cy="16154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06426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0"/>
          <p:cNvSpPr/>
          <p:nvPr/>
        </p:nvSpPr>
        <p:spPr>
          <a:xfrm>
            <a:off x="457200" y="228600"/>
            <a:ext cx="8229600" cy="822960"/>
          </a:xfrm>
          <a:prstGeom prst="rect">
            <a:avLst/>
          </a:prstGeom>
          <a:noFill/>
          <a:ln/>
        </p:spPr>
        <p:txBody>
          <a:bodyPr wrap="square" rtlCol="0" anchor="ctr"/>
          <a:lstStyle/>
          <a:p>
            <a:r>
              <a:rPr lang="en-US" sz="2400" b="1" dirty="0">
                <a:solidFill>
                  <a:srgbClr val="000000"/>
                </a:solidFill>
                <a:latin typeface="Optima" pitchFamily="34" charset="0"/>
                <a:ea typeface="Optima" pitchFamily="34" charset="-122"/>
                <a:cs typeface="Optima" pitchFamily="34" charset="-120"/>
              </a:rPr>
              <a:t>AI related career paths	</a:t>
            </a:r>
            <a:endParaRPr lang="en-US" sz="2400" dirty="0"/>
          </a:p>
        </p:txBody>
      </p:sp>
      <p:sp>
        <p:nvSpPr>
          <p:cNvPr id="5" name="Text 1"/>
          <p:cNvSpPr/>
          <p:nvPr/>
        </p:nvSpPr>
        <p:spPr>
          <a:xfrm>
            <a:off x="457199" y="879231"/>
            <a:ext cx="8059783" cy="3464169"/>
          </a:xfrm>
          <a:prstGeom prst="rect">
            <a:avLst/>
          </a:prstGeom>
          <a:noFill/>
          <a:ln/>
        </p:spPr>
        <p:txBody>
          <a:bodyPr wrap="square" rtlCol="0" anchor="t"/>
          <a:lstStyle/>
          <a:p>
            <a:r>
              <a:rPr lang="en-US" sz="1600" dirty="0"/>
              <a:t>			</a:t>
            </a:r>
          </a:p>
        </p:txBody>
      </p:sp>
      <p:sp>
        <p:nvSpPr>
          <p:cNvPr id="2" name="Rectangle: Rounded Corners 1">
            <a:extLst>
              <a:ext uri="{FF2B5EF4-FFF2-40B4-BE49-F238E27FC236}">
                <a16:creationId xmlns:a16="http://schemas.microsoft.com/office/drawing/2014/main" id="{F8BD3FC3-D30D-72DD-4BF4-4A8B3ED783BC}"/>
              </a:ext>
            </a:extLst>
          </p:cNvPr>
          <p:cNvSpPr/>
          <p:nvPr/>
        </p:nvSpPr>
        <p:spPr>
          <a:xfrm>
            <a:off x="3235569" y="1118383"/>
            <a:ext cx="1484142" cy="3693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0625F88-6AA2-C5E9-E334-8AF1C9012318}"/>
              </a:ext>
            </a:extLst>
          </p:cNvPr>
          <p:cNvSpPr txBox="1"/>
          <p:nvPr/>
        </p:nvSpPr>
        <p:spPr>
          <a:xfrm>
            <a:off x="3495822" y="1118382"/>
            <a:ext cx="928524" cy="369332"/>
          </a:xfrm>
          <a:prstGeom prst="rect">
            <a:avLst/>
          </a:prstGeom>
          <a:noFill/>
        </p:spPr>
        <p:txBody>
          <a:bodyPr wrap="none" rtlCol="0">
            <a:spAutoFit/>
          </a:bodyPr>
          <a:lstStyle/>
          <a:p>
            <a:r>
              <a:rPr lang="en-US" dirty="0"/>
              <a:t>AI Roles</a:t>
            </a:r>
          </a:p>
        </p:txBody>
      </p:sp>
      <p:cxnSp>
        <p:nvCxnSpPr>
          <p:cNvPr id="7" name="Connector: Elbow 6">
            <a:extLst>
              <a:ext uri="{FF2B5EF4-FFF2-40B4-BE49-F238E27FC236}">
                <a16:creationId xmlns:a16="http://schemas.microsoft.com/office/drawing/2014/main" id="{8A74D765-0A3D-ECCC-9649-641499E77D94}"/>
              </a:ext>
            </a:extLst>
          </p:cNvPr>
          <p:cNvCxnSpPr>
            <a:cxnSpLocks/>
          </p:cNvCxnSpPr>
          <p:nvPr/>
        </p:nvCxnSpPr>
        <p:spPr>
          <a:xfrm rot="10800000" flipV="1">
            <a:off x="1150633" y="1205603"/>
            <a:ext cx="2093978" cy="83529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C3D5E1E4-EF06-62E8-030F-A605895669C6}"/>
              </a:ext>
            </a:extLst>
          </p:cNvPr>
          <p:cNvCxnSpPr>
            <a:cxnSpLocks/>
          </p:cNvCxnSpPr>
          <p:nvPr/>
        </p:nvCxnSpPr>
        <p:spPr>
          <a:xfrm>
            <a:off x="4719711" y="1163247"/>
            <a:ext cx="2904978" cy="835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E46DBB8-00E5-896E-94D4-215E300DF326}"/>
              </a:ext>
            </a:extLst>
          </p:cNvPr>
          <p:cNvSpPr/>
          <p:nvPr/>
        </p:nvSpPr>
        <p:spPr>
          <a:xfrm>
            <a:off x="210008" y="1627243"/>
            <a:ext cx="984751" cy="5453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F03E853-4AF0-E18C-C13A-23E8EDDC5CCF}"/>
              </a:ext>
            </a:extLst>
          </p:cNvPr>
          <p:cNvSpPr/>
          <p:nvPr/>
        </p:nvSpPr>
        <p:spPr>
          <a:xfrm>
            <a:off x="7617140" y="1612994"/>
            <a:ext cx="984751" cy="5453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4ABACD5-CCA1-5A83-FE79-2E6C911283AD}"/>
              </a:ext>
            </a:extLst>
          </p:cNvPr>
          <p:cNvSpPr txBox="1"/>
          <p:nvPr/>
        </p:nvSpPr>
        <p:spPr>
          <a:xfrm>
            <a:off x="356549" y="1815355"/>
            <a:ext cx="611386" cy="369332"/>
          </a:xfrm>
          <a:prstGeom prst="rect">
            <a:avLst/>
          </a:prstGeom>
          <a:noFill/>
        </p:spPr>
        <p:txBody>
          <a:bodyPr wrap="none" rtlCol="0">
            <a:spAutoFit/>
          </a:bodyPr>
          <a:lstStyle/>
          <a:p>
            <a:r>
              <a:rPr lang="en-US" dirty="0"/>
              <a:t>Tech</a:t>
            </a:r>
          </a:p>
        </p:txBody>
      </p:sp>
      <p:sp>
        <p:nvSpPr>
          <p:cNvPr id="16" name="TextBox 15">
            <a:extLst>
              <a:ext uri="{FF2B5EF4-FFF2-40B4-BE49-F238E27FC236}">
                <a16:creationId xmlns:a16="http://schemas.microsoft.com/office/drawing/2014/main" id="{6ECCCE18-A777-4434-0E59-DDE9A3B6FE6F}"/>
              </a:ext>
            </a:extLst>
          </p:cNvPr>
          <p:cNvSpPr txBox="1"/>
          <p:nvPr/>
        </p:nvSpPr>
        <p:spPr>
          <a:xfrm>
            <a:off x="7682679" y="1667829"/>
            <a:ext cx="1004121" cy="369332"/>
          </a:xfrm>
          <a:prstGeom prst="rect">
            <a:avLst/>
          </a:prstGeom>
          <a:noFill/>
        </p:spPr>
        <p:txBody>
          <a:bodyPr wrap="none" rtlCol="0">
            <a:spAutoFit/>
          </a:bodyPr>
          <a:lstStyle/>
          <a:p>
            <a:r>
              <a:rPr lang="en-US" dirty="0" err="1"/>
              <a:t>NonTech</a:t>
            </a:r>
            <a:endParaRPr lang="en-US" dirty="0"/>
          </a:p>
        </p:txBody>
      </p:sp>
      <p:sp>
        <p:nvSpPr>
          <p:cNvPr id="17" name="TextBox 16">
            <a:extLst>
              <a:ext uri="{FF2B5EF4-FFF2-40B4-BE49-F238E27FC236}">
                <a16:creationId xmlns:a16="http://schemas.microsoft.com/office/drawing/2014/main" id="{538F6D2F-AF90-C9C2-B274-9544D25BED0C}"/>
              </a:ext>
            </a:extLst>
          </p:cNvPr>
          <p:cNvSpPr txBox="1"/>
          <p:nvPr/>
        </p:nvSpPr>
        <p:spPr>
          <a:xfrm>
            <a:off x="356548" y="2289154"/>
            <a:ext cx="382356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AI Engineer</a:t>
            </a:r>
          </a:p>
          <a:p>
            <a:pPr marL="285750" indent="-285750">
              <a:buFont typeface="Arial" panose="020B0604020202020204" pitchFamily="34" charset="0"/>
              <a:buChar char="•"/>
            </a:pPr>
            <a:r>
              <a:rPr lang="en-US" dirty="0"/>
              <a:t>Data Scientist</a:t>
            </a:r>
          </a:p>
          <a:p>
            <a:pPr marL="285750" indent="-285750">
              <a:buFont typeface="Arial" panose="020B0604020202020204" pitchFamily="34" charset="0"/>
              <a:buChar char="•"/>
            </a:pPr>
            <a:r>
              <a:rPr lang="en-US" dirty="0"/>
              <a:t>NLP Engineer</a:t>
            </a:r>
          </a:p>
          <a:p>
            <a:pPr marL="285750" indent="-285750">
              <a:buFont typeface="Arial" panose="020B0604020202020204" pitchFamily="34" charset="0"/>
              <a:buChar char="•"/>
            </a:pPr>
            <a:r>
              <a:rPr lang="en-US" dirty="0"/>
              <a:t>CV Engineer</a:t>
            </a:r>
          </a:p>
          <a:p>
            <a:pPr marL="285750" indent="-285750">
              <a:buFont typeface="Arial" panose="020B0604020202020204" pitchFamily="34" charset="0"/>
              <a:buChar char="•"/>
            </a:pPr>
            <a:r>
              <a:rPr lang="en-US" dirty="0"/>
              <a:t>Reinforcement Learning Engineer</a:t>
            </a:r>
          </a:p>
          <a:p>
            <a:pPr marL="285750" indent="-285750">
              <a:buFont typeface="Arial" panose="020B0604020202020204" pitchFamily="34" charset="0"/>
              <a:buChar char="•"/>
            </a:pPr>
            <a:r>
              <a:rPr lang="en-US" dirty="0"/>
              <a:t>Research Scientist</a:t>
            </a:r>
          </a:p>
          <a:p>
            <a:pPr marL="285750" indent="-285750">
              <a:buFont typeface="Arial" panose="020B0604020202020204" pitchFamily="34" charset="0"/>
              <a:buChar char="•"/>
            </a:pPr>
            <a:r>
              <a:rPr lang="en-US" dirty="0"/>
              <a:t>AI Solutions Architect</a:t>
            </a:r>
          </a:p>
          <a:p>
            <a:pPr marL="285750" indent="-285750">
              <a:buFont typeface="Arial" panose="020B0604020202020204" pitchFamily="34" charset="0"/>
              <a:buChar char="•"/>
            </a:pPr>
            <a:r>
              <a:rPr lang="en-US" dirty="0"/>
              <a:t>ML Ops Engineer</a:t>
            </a:r>
          </a:p>
          <a:p>
            <a:pPr marL="285750" indent="-285750">
              <a:buFont typeface="Arial" panose="020B0604020202020204" pitchFamily="34" charset="0"/>
              <a:buChar char="•"/>
            </a:pPr>
            <a:r>
              <a:rPr lang="en-US" dirty="0"/>
              <a:t>AI Security Specialist</a:t>
            </a:r>
          </a:p>
          <a:p>
            <a:pPr marL="285750" indent="-285750">
              <a:buFont typeface="Arial" panose="020B0604020202020204" pitchFamily="34" charset="0"/>
              <a:buChar char="•"/>
            </a:pPr>
            <a:r>
              <a:rPr lang="en-US" dirty="0"/>
              <a:t>Hardware AI Engineer</a:t>
            </a:r>
          </a:p>
        </p:txBody>
      </p:sp>
      <p:sp>
        <p:nvSpPr>
          <p:cNvPr id="18" name="TextBox 17">
            <a:extLst>
              <a:ext uri="{FF2B5EF4-FFF2-40B4-BE49-F238E27FC236}">
                <a16:creationId xmlns:a16="http://schemas.microsoft.com/office/drawing/2014/main" id="{BDC368D8-6AE5-3F99-78AB-F806ED782020}"/>
              </a:ext>
            </a:extLst>
          </p:cNvPr>
          <p:cNvSpPr txBox="1"/>
          <p:nvPr/>
        </p:nvSpPr>
        <p:spPr>
          <a:xfrm>
            <a:off x="5558247" y="2215403"/>
            <a:ext cx="339634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AI Product Manager</a:t>
            </a:r>
          </a:p>
          <a:p>
            <a:pPr marL="285750" indent="-285750">
              <a:buFont typeface="Arial" panose="020B0604020202020204" pitchFamily="34" charset="0"/>
              <a:buChar char="•"/>
            </a:pPr>
            <a:r>
              <a:rPr lang="en-US" dirty="0"/>
              <a:t>AI Ethicist</a:t>
            </a:r>
          </a:p>
          <a:p>
            <a:pPr marL="285750" indent="-285750">
              <a:buFont typeface="Arial" panose="020B0604020202020204" pitchFamily="34" charset="0"/>
              <a:buChar char="•"/>
            </a:pPr>
            <a:r>
              <a:rPr lang="en-US" dirty="0"/>
              <a:t>AI Sales Executive</a:t>
            </a:r>
          </a:p>
          <a:p>
            <a:pPr marL="285750" indent="-285750">
              <a:buFont typeface="Arial" panose="020B0604020202020204" pitchFamily="34" charset="0"/>
              <a:buChar char="•"/>
            </a:pPr>
            <a:r>
              <a:rPr lang="en-US" dirty="0"/>
              <a:t>AI Project manager</a:t>
            </a:r>
          </a:p>
          <a:p>
            <a:pPr marL="285750" indent="-285750">
              <a:buFont typeface="Arial" panose="020B0604020202020204" pitchFamily="34" charset="0"/>
              <a:buChar char="•"/>
            </a:pPr>
            <a:r>
              <a:rPr lang="en-US" dirty="0"/>
              <a:t>AI UX/UI Designer</a:t>
            </a:r>
          </a:p>
          <a:p>
            <a:pPr marL="285750" indent="-285750">
              <a:buFont typeface="Arial" panose="020B0604020202020204" pitchFamily="34" charset="0"/>
              <a:buChar char="•"/>
            </a:pPr>
            <a:r>
              <a:rPr lang="en-US" dirty="0"/>
              <a:t>AI Policy Specialist/Consultant</a:t>
            </a:r>
          </a:p>
          <a:p>
            <a:pPr marL="285750" indent="-285750">
              <a:buFont typeface="Arial" panose="020B0604020202020204" pitchFamily="34" charset="0"/>
              <a:buChar char="•"/>
            </a:pPr>
            <a:r>
              <a:rPr lang="en-US" dirty="0"/>
              <a:t>AI Governance Manager</a:t>
            </a:r>
          </a:p>
          <a:p>
            <a:pPr marL="285750" indent="-285750">
              <a:buFont typeface="Arial" panose="020B0604020202020204" pitchFamily="34" charset="0"/>
              <a:buChar char="•"/>
            </a:pPr>
            <a:r>
              <a:rPr lang="en-US" dirty="0"/>
              <a:t>AI Content Strategist</a:t>
            </a:r>
          </a:p>
          <a:p>
            <a:pPr marL="285750" indent="-285750">
              <a:buFont typeface="Arial" panose="020B0604020202020204" pitchFamily="34" charset="0"/>
              <a:buChar char="•"/>
            </a:pPr>
            <a:r>
              <a:rPr lang="en-US" dirty="0"/>
              <a:t>AI Program Director</a:t>
            </a:r>
          </a:p>
          <a:p>
            <a:pPr marL="285750" indent="-285750">
              <a:buFont typeface="Arial" panose="020B0604020202020204" pitchFamily="34" charset="0"/>
              <a:buChar char="•"/>
            </a:pPr>
            <a:r>
              <a:rPr lang="en-US" dirty="0"/>
              <a:t>AI Trainer/Operations Specialist</a:t>
            </a:r>
          </a:p>
          <a:p>
            <a:endParaRPr lang="en-US" dirty="0"/>
          </a:p>
        </p:txBody>
      </p:sp>
    </p:spTree>
    <p:extLst>
      <p:ext uri="{BB962C8B-B14F-4D97-AF65-F5344CB8AC3E}">
        <p14:creationId xmlns:p14="http://schemas.microsoft.com/office/powerpoint/2010/main" val="2101991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852297" y="376515"/>
            <a:ext cx="3992787" cy="123222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dirty="0">
                <a:solidFill>
                  <a:schemeClr val="tx1"/>
                </a:solidFill>
                <a:latin typeface="+mj-lt"/>
                <a:ea typeface="+mj-ea"/>
                <a:cs typeface="+mj-cs"/>
              </a:rPr>
              <a:t>Future of AI</a:t>
            </a:r>
            <a:endParaRPr lang="en-US" sz="3000" kern="1200" dirty="0">
              <a:solidFill>
                <a:schemeClr val="tx1"/>
              </a:solidFill>
              <a:latin typeface="+mj-lt"/>
              <a:ea typeface="+mj-ea"/>
              <a:cs typeface="+mj-cs"/>
            </a:endParaRPr>
          </a:p>
        </p:txBody>
      </p:sp>
      <p:sp>
        <p:nvSpPr>
          <p:cNvPr id="5" name="Text 1"/>
          <p:cNvSpPr/>
          <p:nvPr/>
        </p:nvSpPr>
        <p:spPr>
          <a:xfrm>
            <a:off x="709129" y="1703989"/>
            <a:ext cx="4231618" cy="3201113"/>
          </a:xfrm>
          <a:prstGeom prst="rect">
            <a:avLst/>
          </a:prstGeom>
        </p:spPr>
        <p:txBody>
          <a:bodyPr vert="horz" lIns="91440" tIns="45720" rIns="91440" bIns="45720" rtlCol="0" anchor="t">
            <a:normAutofit fontScale="85000" lnSpcReduction="20000"/>
          </a:bodyPr>
          <a:lstStyle/>
          <a:p>
            <a:pPr>
              <a:buNone/>
            </a:pPr>
            <a:r>
              <a:rPr lang="en-US" sz="1400" b="1" dirty="0"/>
              <a:t>Currently Evolving (2020-2025)</a:t>
            </a:r>
          </a:p>
          <a:p>
            <a:pPr>
              <a:buFont typeface="Arial" panose="020B0604020202020204" pitchFamily="34" charset="0"/>
              <a:buChar char="•"/>
            </a:pPr>
            <a:r>
              <a:rPr lang="en-US" sz="1400" b="1" dirty="0"/>
              <a:t>Large Language Models</a:t>
            </a:r>
            <a:r>
              <a:rPr lang="en-US" sz="1400" dirty="0"/>
              <a:t> - GPT, Claude, </a:t>
            </a:r>
            <a:r>
              <a:rPr lang="en-US" sz="1400" dirty="0" err="1"/>
              <a:t>LLaMA</a:t>
            </a:r>
            <a:r>
              <a:rPr lang="en-US" sz="1400" dirty="0"/>
              <a:t> and others revolutionizing text generation and understanding</a:t>
            </a:r>
          </a:p>
          <a:p>
            <a:pPr>
              <a:buFont typeface="Arial" panose="020B0604020202020204" pitchFamily="34" charset="0"/>
              <a:buChar char="•"/>
            </a:pPr>
            <a:r>
              <a:rPr lang="en-US" sz="1400" b="1" dirty="0"/>
              <a:t>Multimodal AI</a:t>
            </a:r>
            <a:r>
              <a:rPr lang="en-US" sz="1400" dirty="0"/>
              <a:t> - Systems that can process text, images, audio, and video together</a:t>
            </a:r>
          </a:p>
          <a:p>
            <a:pPr>
              <a:buFont typeface="Arial" panose="020B0604020202020204" pitchFamily="34" charset="0"/>
              <a:buChar char="•"/>
            </a:pPr>
            <a:r>
              <a:rPr lang="en-US" sz="1400" b="1" dirty="0"/>
              <a:t>Foundation Models</a:t>
            </a:r>
            <a:r>
              <a:rPr lang="en-US" sz="1400" dirty="0"/>
              <a:t> - Massive pre-trained systems adapted to various downstream tasks</a:t>
            </a:r>
          </a:p>
          <a:p>
            <a:pPr>
              <a:buFont typeface="Arial" panose="020B0604020202020204" pitchFamily="34" charset="0"/>
              <a:buChar char="•"/>
            </a:pPr>
            <a:r>
              <a:rPr lang="en-US" sz="1400" b="1" dirty="0"/>
              <a:t>AI-Assisted Coding</a:t>
            </a:r>
            <a:r>
              <a:rPr lang="en-US" sz="1400" dirty="0"/>
              <a:t> - Systems that can generate and complete code</a:t>
            </a:r>
          </a:p>
          <a:p>
            <a:pPr>
              <a:buFont typeface="Arial" panose="020B0604020202020204" pitchFamily="34" charset="0"/>
              <a:buChar char="•"/>
            </a:pPr>
            <a:r>
              <a:rPr lang="en-US" sz="1400" b="1" dirty="0"/>
              <a:t>Explainable AI</a:t>
            </a:r>
            <a:r>
              <a:rPr lang="en-US" sz="1400" dirty="0"/>
              <a:t> - Technologies making black-box AI systems more transparent</a:t>
            </a:r>
          </a:p>
          <a:p>
            <a:pPr>
              <a:buFont typeface="Arial" panose="020B0604020202020204" pitchFamily="34" charset="0"/>
              <a:buChar char="•"/>
            </a:pPr>
            <a:r>
              <a:rPr lang="en-US" sz="1400" b="1" dirty="0"/>
              <a:t>Federated Learning</a:t>
            </a:r>
            <a:r>
              <a:rPr lang="en-US" sz="1400" dirty="0"/>
              <a:t> - Training models across multiple devices while preserving privacy</a:t>
            </a:r>
          </a:p>
          <a:p>
            <a:pPr>
              <a:buFont typeface="Arial" panose="020B0604020202020204" pitchFamily="34" charset="0"/>
              <a:buChar char="•"/>
            </a:pPr>
            <a:r>
              <a:rPr lang="en-US" sz="1400" b="1" dirty="0"/>
              <a:t>AI for Scientific Discovery</a:t>
            </a:r>
            <a:r>
              <a:rPr lang="en-US" sz="1400" dirty="0"/>
              <a:t> - Models for protein folding, drug discovery, materials science</a:t>
            </a:r>
          </a:p>
          <a:p>
            <a:pPr>
              <a:buFont typeface="Arial" panose="020B0604020202020204" pitchFamily="34" charset="0"/>
              <a:buChar char="•"/>
            </a:pPr>
            <a:r>
              <a:rPr lang="en-US" sz="1400" b="1" dirty="0"/>
              <a:t>Generative AI</a:t>
            </a:r>
            <a:r>
              <a:rPr lang="en-US" sz="1400" dirty="0"/>
              <a:t> - Image, audio, and video generation from text prompts</a:t>
            </a:r>
          </a:p>
          <a:p>
            <a:pPr>
              <a:buFont typeface="Arial" panose="020B0604020202020204" pitchFamily="34" charset="0"/>
              <a:buChar char="•"/>
            </a:pPr>
            <a:r>
              <a:rPr lang="en-US" sz="1400" b="1" dirty="0"/>
              <a:t>Small Language Models</a:t>
            </a:r>
            <a:r>
              <a:rPr lang="en-US" sz="1400" dirty="0"/>
              <a:t> - Efficient models that can run on edge devices</a:t>
            </a:r>
          </a:p>
          <a:p>
            <a:pPr>
              <a:buFont typeface="Arial" panose="020B0604020202020204" pitchFamily="34" charset="0"/>
              <a:buChar char="•"/>
            </a:pPr>
            <a:r>
              <a:rPr lang="en-US" sz="1400" b="1" dirty="0"/>
              <a:t>Neural Radiance Fields (</a:t>
            </a:r>
            <a:r>
              <a:rPr lang="en-US" sz="1400" b="1" dirty="0" err="1"/>
              <a:t>NeRF</a:t>
            </a:r>
            <a:r>
              <a:rPr lang="en-US" sz="1400" b="1" dirty="0"/>
              <a:t>)</a:t>
            </a:r>
            <a:r>
              <a:rPr lang="en-US" sz="1400" dirty="0"/>
              <a:t> - 3D scene reconstruction from 2D images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3"/>
            <a:ext cx="3069391" cy="51434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
            <a:ext cx="3069391" cy="4800276"/>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6"/>
            <a:ext cx="3051501" cy="4800291"/>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7"/>
            <a:ext cx="2708601" cy="51434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0" descr="https://search-letsfade-com.herokuapp.com/proxy?url=https://qualityhubindia.com/wp-content/uploads/2023/05/Future-of-AI.png"/>
          <p:cNvPicPr>
            <a:picLocks noChangeAspect="1"/>
          </p:cNvPicPr>
          <p:nvPr/>
        </p:nvPicPr>
        <p:blipFill>
          <a:blip r:embed="rId3"/>
          <a:stretch>
            <a:fillRect/>
          </a:stretch>
        </p:blipFill>
        <p:spPr>
          <a:xfrm>
            <a:off x="5306975" y="1703989"/>
            <a:ext cx="3127897" cy="175944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0FAAFE-C657-8A45-1D90-F0BC03620A8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377957-1982-828A-6FFB-FEEDE9DDE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a:extLst>
              <a:ext uri="{FF2B5EF4-FFF2-40B4-BE49-F238E27FC236}">
                <a16:creationId xmlns:a16="http://schemas.microsoft.com/office/drawing/2014/main" id="{5D5DB90B-EAE8-E8F9-503B-415EF1B559B3}"/>
              </a:ext>
            </a:extLst>
          </p:cNvPr>
          <p:cNvSpPr/>
          <p:nvPr/>
        </p:nvSpPr>
        <p:spPr>
          <a:xfrm>
            <a:off x="852297" y="376515"/>
            <a:ext cx="3992787" cy="123222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dirty="0">
                <a:solidFill>
                  <a:schemeClr val="tx1"/>
                </a:solidFill>
                <a:latin typeface="+mj-lt"/>
                <a:ea typeface="+mj-ea"/>
                <a:cs typeface="+mj-cs"/>
              </a:rPr>
              <a:t>Future of AI</a:t>
            </a:r>
            <a:endParaRPr lang="en-US" sz="3000" kern="1200" dirty="0">
              <a:solidFill>
                <a:schemeClr val="tx1"/>
              </a:solidFill>
              <a:latin typeface="+mj-lt"/>
              <a:ea typeface="+mj-ea"/>
              <a:cs typeface="+mj-cs"/>
            </a:endParaRPr>
          </a:p>
        </p:txBody>
      </p:sp>
      <p:sp>
        <p:nvSpPr>
          <p:cNvPr id="5" name="Text 1">
            <a:extLst>
              <a:ext uri="{FF2B5EF4-FFF2-40B4-BE49-F238E27FC236}">
                <a16:creationId xmlns:a16="http://schemas.microsoft.com/office/drawing/2014/main" id="{4C538529-7E20-C002-A4EB-A8B42E46C50F}"/>
              </a:ext>
            </a:extLst>
          </p:cNvPr>
          <p:cNvSpPr/>
          <p:nvPr/>
        </p:nvSpPr>
        <p:spPr>
          <a:xfrm>
            <a:off x="431074" y="1703989"/>
            <a:ext cx="4676503" cy="3201113"/>
          </a:xfrm>
          <a:prstGeom prst="rect">
            <a:avLst/>
          </a:prstGeom>
        </p:spPr>
        <p:txBody>
          <a:bodyPr vert="horz" lIns="91440" tIns="45720" rIns="91440" bIns="45720" rtlCol="0" anchor="t">
            <a:normAutofit fontScale="85000" lnSpcReduction="20000"/>
          </a:bodyPr>
          <a:lstStyle/>
          <a:p>
            <a:pPr>
              <a:buNone/>
            </a:pPr>
            <a:r>
              <a:rPr lang="en-US" sz="1400" b="1" dirty="0"/>
              <a:t>Near Future (2025-2030)</a:t>
            </a:r>
          </a:p>
          <a:p>
            <a:pPr>
              <a:buFont typeface="Arial" panose="020B0604020202020204" pitchFamily="34" charset="0"/>
              <a:buChar char="•"/>
            </a:pPr>
            <a:r>
              <a:rPr lang="en-US" sz="1400" b="1" dirty="0">
                <a:highlight>
                  <a:srgbClr val="FFFF00"/>
                </a:highlight>
              </a:rPr>
              <a:t>Autonomous AI Agents</a:t>
            </a:r>
            <a:r>
              <a:rPr lang="en-US" sz="1400" dirty="0">
                <a:highlight>
                  <a:srgbClr val="FFFF00"/>
                </a:highlight>
              </a:rPr>
              <a:t> </a:t>
            </a:r>
            <a:r>
              <a:rPr lang="en-US" sz="1400" dirty="0"/>
              <a:t>- Systems that can plan and execute complex tasks with minimal supervision</a:t>
            </a:r>
          </a:p>
          <a:p>
            <a:pPr>
              <a:buFont typeface="Arial" panose="020B0604020202020204" pitchFamily="34" charset="0"/>
              <a:buChar char="•"/>
            </a:pPr>
            <a:r>
              <a:rPr lang="en-US" sz="1400" b="1" dirty="0"/>
              <a:t>AI-Human Collaboration Tools</a:t>
            </a:r>
            <a:r>
              <a:rPr lang="en-US" sz="1400" dirty="0"/>
              <a:t> - Interfaces designed for seamless human-AI teamwork</a:t>
            </a:r>
          </a:p>
          <a:p>
            <a:pPr>
              <a:buFont typeface="Arial" panose="020B0604020202020204" pitchFamily="34" charset="0"/>
              <a:buChar char="•"/>
            </a:pPr>
            <a:r>
              <a:rPr lang="en-US" sz="1400" b="1" dirty="0"/>
              <a:t>General Purpose Robotics</a:t>
            </a:r>
            <a:r>
              <a:rPr lang="en-US" sz="1400" dirty="0"/>
              <a:t> - Robots that can learn and adapt to varied physical tasks</a:t>
            </a:r>
          </a:p>
          <a:p>
            <a:pPr>
              <a:buFont typeface="Arial" panose="020B0604020202020204" pitchFamily="34" charset="0"/>
              <a:buChar char="•"/>
            </a:pPr>
            <a:r>
              <a:rPr lang="en-US" sz="1400" b="1" dirty="0"/>
              <a:t>Neuromorphic Computing</a:t>
            </a:r>
            <a:r>
              <a:rPr lang="en-US" sz="1400" dirty="0"/>
              <a:t> - Hardware designed to mimic neural structures for efficiency</a:t>
            </a:r>
          </a:p>
          <a:p>
            <a:pPr>
              <a:buFont typeface="Arial" panose="020B0604020202020204" pitchFamily="34" charset="0"/>
              <a:buChar char="•"/>
            </a:pPr>
            <a:r>
              <a:rPr lang="en-US" sz="1400" b="1" dirty="0"/>
              <a:t>Quantum Machine Learning</a:t>
            </a:r>
            <a:r>
              <a:rPr lang="en-US" sz="1400" dirty="0"/>
              <a:t> - AI algorithms leveraging quantum computing advantages</a:t>
            </a:r>
          </a:p>
          <a:p>
            <a:pPr>
              <a:buFont typeface="Arial" panose="020B0604020202020204" pitchFamily="34" charset="0"/>
              <a:buChar char="•"/>
            </a:pPr>
            <a:r>
              <a:rPr lang="en-US" sz="1400" b="1" dirty="0"/>
              <a:t>Adaptive AI Systems</a:t>
            </a:r>
            <a:r>
              <a:rPr lang="en-US" sz="1400" dirty="0"/>
              <a:t> - Models that continuously learn and adapt to changing environments</a:t>
            </a:r>
          </a:p>
          <a:p>
            <a:pPr>
              <a:buFont typeface="Arial" panose="020B0604020202020204" pitchFamily="34" charset="0"/>
              <a:buChar char="•"/>
            </a:pPr>
            <a:r>
              <a:rPr lang="en-US" sz="1400" b="1" dirty="0"/>
              <a:t>Advanced AI Planning and Reasoning</a:t>
            </a:r>
            <a:r>
              <a:rPr lang="en-US" sz="1400" dirty="0"/>
              <a:t> - Systems with improved causal reasoning capabilities</a:t>
            </a:r>
          </a:p>
          <a:p>
            <a:pPr>
              <a:buFont typeface="Arial" panose="020B0604020202020204" pitchFamily="34" charset="0"/>
              <a:buChar char="•"/>
            </a:pPr>
            <a:r>
              <a:rPr lang="en-US" sz="1400" b="1" dirty="0"/>
              <a:t>AI Diplomacy and Negotiation</a:t>
            </a:r>
            <a:r>
              <a:rPr lang="en-US" sz="1400" dirty="0"/>
              <a:t> - Models that can represent interests and find compromises</a:t>
            </a:r>
          </a:p>
          <a:p>
            <a:pPr>
              <a:buFont typeface="Arial" panose="020B0604020202020204" pitchFamily="34" charset="0"/>
              <a:buChar char="•"/>
            </a:pPr>
            <a:r>
              <a:rPr lang="en-US" sz="1400" b="1" dirty="0"/>
              <a:t>Embodied AI</a:t>
            </a:r>
            <a:r>
              <a:rPr lang="en-US" sz="1400" dirty="0"/>
              <a:t> - Systems with improved understanding of physical world interaction</a:t>
            </a:r>
          </a:p>
          <a:p>
            <a:pPr>
              <a:buFont typeface="Arial" panose="020B0604020202020204" pitchFamily="34" charset="0"/>
              <a:buChar char="•"/>
            </a:pPr>
            <a:r>
              <a:rPr lang="en-US" sz="1400" b="1" dirty="0"/>
              <a:t>Synthetic Data Generation</a:t>
            </a:r>
            <a:r>
              <a:rPr lang="en-US" sz="1400" dirty="0"/>
              <a:t> - Creating realistic training data to overcome privacy and scarcity issues</a:t>
            </a:r>
          </a:p>
        </p:txBody>
      </p:sp>
      <p:sp>
        <p:nvSpPr>
          <p:cNvPr id="12" name="Rectangle 11">
            <a:extLst>
              <a:ext uri="{FF2B5EF4-FFF2-40B4-BE49-F238E27FC236}">
                <a16:creationId xmlns:a16="http://schemas.microsoft.com/office/drawing/2014/main" id="{A6DDB320-31F1-4225-8176-F12E9C131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3"/>
            <a:ext cx="3069391" cy="51434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2C63A9-8029-C0DC-C369-CAF8A9130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
            <a:ext cx="3069391" cy="4800276"/>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A5BFAFB-9721-3366-5F76-7DA438463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6"/>
            <a:ext cx="3051501" cy="4800291"/>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916A391-C11A-49D7-4D9F-73F6AD680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7"/>
            <a:ext cx="2708601" cy="51434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0" descr="https://search-letsfade-com.herokuapp.com/proxy?url=https://qualityhubindia.com/wp-content/uploads/2023/05/Future-of-AI.png">
            <a:extLst>
              <a:ext uri="{FF2B5EF4-FFF2-40B4-BE49-F238E27FC236}">
                <a16:creationId xmlns:a16="http://schemas.microsoft.com/office/drawing/2014/main" id="{49D2FADE-0116-DAF0-4227-DD26ABA9475B}"/>
              </a:ext>
            </a:extLst>
          </p:cNvPr>
          <p:cNvPicPr>
            <a:picLocks noChangeAspect="1"/>
          </p:cNvPicPr>
          <p:nvPr/>
        </p:nvPicPr>
        <p:blipFill>
          <a:blip r:embed="rId3"/>
          <a:stretch>
            <a:fillRect/>
          </a:stretch>
        </p:blipFill>
        <p:spPr>
          <a:xfrm>
            <a:off x="5306975" y="1703989"/>
            <a:ext cx="3127897" cy="1759441"/>
          </a:xfrm>
          <a:prstGeom prst="rect">
            <a:avLst/>
          </a:prstGeom>
        </p:spPr>
      </p:pic>
    </p:spTree>
    <p:extLst>
      <p:ext uri="{BB962C8B-B14F-4D97-AF65-F5344CB8AC3E}">
        <p14:creationId xmlns:p14="http://schemas.microsoft.com/office/powerpoint/2010/main" val="22713205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0E37F3-693E-757C-A4BE-46B661CDEFD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F6A635A-47B4-CF5D-324E-FE1753D62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a:extLst>
              <a:ext uri="{FF2B5EF4-FFF2-40B4-BE49-F238E27FC236}">
                <a16:creationId xmlns:a16="http://schemas.microsoft.com/office/drawing/2014/main" id="{C2529692-AD4F-062D-EF74-E4A878F0ED36}"/>
              </a:ext>
            </a:extLst>
          </p:cNvPr>
          <p:cNvSpPr/>
          <p:nvPr/>
        </p:nvSpPr>
        <p:spPr>
          <a:xfrm>
            <a:off x="852297" y="376515"/>
            <a:ext cx="3992787" cy="123222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dirty="0">
                <a:solidFill>
                  <a:schemeClr val="tx1"/>
                </a:solidFill>
                <a:latin typeface="+mj-lt"/>
                <a:ea typeface="+mj-ea"/>
                <a:cs typeface="+mj-cs"/>
              </a:rPr>
              <a:t>Future of AI</a:t>
            </a:r>
            <a:endParaRPr lang="en-US" sz="3000" kern="1200" dirty="0">
              <a:solidFill>
                <a:schemeClr val="tx1"/>
              </a:solidFill>
              <a:latin typeface="+mj-lt"/>
              <a:ea typeface="+mj-ea"/>
              <a:cs typeface="+mj-cs"/>
            </a:endParaRPr>
          </a:p>
        </p:txBody>
      </p:sp>
      <p:sp>
        <p:nvSpPr>
          <p:cNvPr id="5" name="Text 1">
            <a:extLst>
              <a:ext uri="{FF2B5EF4-FFF2-40B4-BE49-F238E27FC236}">
                <a16:creationId xmlns:a16="http://schemas.microsoft.com/office/drawing/2014/main" id="{4FDCEBA6-0DBC-A8A6-87C7-B13EE74380DD}"/>
              </a:ext>
            </a:extLst>
          </p:cNvPr>
          <p:cNvSpPr/>
          <p:nvPr/>
        </p:nvSpPr>
        <p:spPr>
          <a:xfrm>
            <a:off x="431074" y="1703989"/>
            <a:ext cx="4676503" cy="3201113"/>
          </a:xfrm>
          <a:prstGeom prst="rect">
            <a:avLst/>
          </a:prstGeom>
        </p:spPr>
        <p:txBody>
          <a:bodyPr vert="horz" lIns="91440" tIns="45720" rIns="91440" bIns="45720" rtlCol="0" anchor="t">
            <a:normAutofit fontScale="85000" lnSpcReduction="20000"/>
          </a:bodyPr>
          <a:lstStyle/>
          <a:p>
            <a:pPr>
              <a:buNone/>
            </a:pPr>
            <a:r>
              <a:rPr lang="en-US" sz="1400" b="1" dirty="0"/>
              <a:t>Further Horizon (2030+)</a:t>
            </a:r>
          </a:p>
          <a:p>
            <a:pPr>
              <a:buFont typeface="Arial" panose="020B0604020202020204" pitchFamily="34" charset="0"/>
              <a:buChar char="•"/>
            </a:pPr>
            <a:r>
              <a:rPr lang="en-US" sz="1400" b="1" dirty="0"/>
              <a:t>General AI Assistants</a:t>
            </a:r>
            <a:r>
              <a:rPr lang="en-US" sz="1400" dirty="0"/>
              <a:t> - Systems approaching human-level assistance across domains</a:t>
            </a:r>
          </a:p>
          <a:p>
            <a:pPr>
              <a:buFont typeface="Arial" panose="020B0604020202020204" pitchFamily="34" charset="0"/>
              <a:buChar char="•"/>
            </a:pPr>
            <a:r>
              <a:rPr lang="en-US" sz="1400" b="1" dirty="0"/>
              <a:t>Brain-Computer Interfaces with AI</a:t>
            </a:r>
            <a:r>
              <a:rPr lang="en-US" sz="1400" dirty="0"/>
              <a:t> - Direct neural connections enhanced by AI processing</a:t>
            </a:r>
          </a:p>
          <a:p>
            <a:pPr>
              <a:buFont typeface="Arial" panose="020B0604020202020204" pitchFamily="34" charset="0"/>
              <a:buChar char="•"/>
            </a:pPr>
            <a:r>
              <a:rPr lang="en-US" sz="1400" b="1" dirty="0"/>
              <a:t>Self-Designing AI Systems</a:t>
            </a:r>
            <a:r>
              <a:rPr lang="en-US" sz="1400" dirty="0"/>
              <a:t> - AI that can improve its own architecture</a:t>
            </a:r>
          </a:p>
          <a:p>
            <a:pPr>
              <a:buFont typeface="Arial" panose="020B0604020202020204" pitchFamily="34" charset="0"/>
              <a:buChar char="•"/>
            </a:pPr>
            <a:r>
              <a:rPr lang="en-US" sz="1400" b="1" dirty="0">
                <a:highlight>
                  <a:srgbClr val="FFFF00"/>
                </a:highlight>
              </a:rPr>
              <a:t>Artificial General Intelligence Components</a:t>
            </a:r>
            <a:r>
              <a:rPr lang="en-US" sz="1400" dirty="0">
                <a:highlight>
                  <a:srgbClr val="FFFF00"/>
                </a:highlight>
              </a:rPr>
              <a:t> </a:t>
            </a:r>
            <a:r>
              <a:rPr lang="en-US" sz="1400" dirty="0"/>
              <a:t>- Building blocks for more general capabilities</a:t>
            </a:r>
          </a:p>
          <a:p>
            <a:pPr>
              <a:buFont typeface="Arial" panose="020B0604020202020204" pitchFamily="34" charset="0"/>
              <a:buChar char="•"/>
            </a:pPr>
            <a:r>
              <a:rPr lang="en-US" sz="1400" b="1" dirty="0"/>
              <a:t>AI for Climate Modeling and Intervention</a:t>
            </a:r>
            <a:r>
              <a:rPr lang="en-US" sz="1400" dirty="0"/>
              <a:t> - Systems to address climate challenges</a:t>
            </a:r>
          </a:p>
          <a:p>
            <a:pPr>
              <a:buFont typeface="Arial" panose="020B0604020202020204" pitchFamily="34" charset="0"/>
              <a:buChar char="•"/>
            </a:pPr>
            <a:r>
              <a:rPr lang="en-US" sz="1400" b="1" dirty="0"/>
              <a:t>Personalized Education AI</a:t>
            </a:r>
            <a:r>
              <a:rPr lang="en-US" sz="1400" dirty="0"/>
              <a:t> - Truly adaptive learning experiences</a:t>
            </a:r>
          </a:p>
          <a:p>
            <a:pPr>
              <a:buFont typeface="Arial" panose="020B0604020202020204" pitchFamily="34" charset="0"/>
              <a:buChar char="•"/>
            </a:pPr>
            <a:r>
              <a:rPr lang="en-US" sz="1400" b="1" dirty="0"/>
              <a:t>Collective Intelligence Systems</a:t>
            </a:r>
            <a:r>
              <a:rPr lang="en-US" sz="1400" dirty="0"/>
              <a:t> - Frameworks integrating human and AI capabilities at scale</a:t>
            </a:r>
          </a:p>
          <a:p>
            <a:pPr>
              <a:buFont typeface="Arial" panose="020B0604020202020204" pitchFamily="34" charset="0"/>
              <a:buChar char="•"/>
            </a:pPr>
            <a:r>
              <a:rPr lang="en-US" sz="1400" b="1" dirty="0"/>
              <a:t>AI in Space Exploration</a:t>
            </a:r>
            <a:r>
              <a:rPr lang="en-US" sz="1400" dirty="0"/>
              <a:t> - Autonomous systems for extraterrestrial exploration</a:t>
            </a:r>
          </a:p>
          <a:p>
            <a:pPr>
              <a:buFont typeface="Arial" panose="020B0604020202020204" pitchFamily="34" charset="0"/>
              <a:buChar char="•"/>
            </a:pPr>
            <a:r>
              <a:rPr lang="en-US" sz="1400" b="1" dirty="0"/>
              <a:t>Quantum-Enhanced General AI</a:t>
            </a:r>
            <a:r>
              <a:rPr lang="en-US" sz="1400" dirty="0"/>
              <a:t> - Systems leveraging quantum processing for reasoning</a:t>
            </a:r>
          </a:p>
          <a:p>
            <a:pPr>
              <a:buFont typeface="Arial" panose="020B0604020202020204" pitchFamily="34" charset="0"/>
              <a:buChar char="•"/>
            </a:pPr>
            <a:r>
              <a:rPr lang="en-US" sz="1400" b="1" dirty="0"/>
              <a:t>Global AI Governance Systems</a:t>
            </a:r>
            <a:r>
              <a:rPr lang="en-US" sz="1400" dirty="0"/>
              <a:t> - International frameworks for AI development and deployment</a:t>
            </a:r>
          </a:p>
        </p:txBody>
      </p:sp>
      <p:sp>
        <p:nvSpPr>
          <p:cNvPr id="12" name="Rectangle 11">
            <a:extLst>
              <a:ext uri="{FF2B5EF4-FFF2-40B4-BE49-F238E27FC236}">
                <a16:creationId xmlns:a16="http://schemas.microsoft.com/office/drawing/2014/main" id="{0C8FCED6-BF9D-179D-D9A5-2ABE9ADBA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3"/>
            <a:ext cx="3069391" cy="51434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28AFB65-7D3C-5EBC-14B0-8A6EC6F88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
            <a:ext cx="3069391" cy="4800276"/>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BEFE1B8-2CE7-5016-11A1-F7CC8F58D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6"/>
            <a:ext cx="3051501" cy="4800291"/>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B8147EC-A11B-DF0D-5893-370E2184D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7"/>
            <a:ext cx="2708601" cy="51434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0" descr="https://search-letsfade-com.herokuapp.com/proxy?url=https://qualityhubindia.com/wp-content/uploads/2023/05/Future-of-AI.png">
            <a:extLst>
              <a:ext uri="{FF2B5EF4-FFF2-40B4-BE49-F238E27FC236}">
                <a16:creationId xmlns:a16="http://schemas.microsoft.com/office/drawing/2014/main" id="{2908997B-4C76-90F3-2F9C-FDB370B2E854}"/>
              </a:ext>
            </a:extLst>
          </p:cNvPr>
          <p:cNvPicPr>
            <a:picLocks noChangeAspect="1"/>
          </p:cNvPicPr>
          <p:nvPr/>
        </p:nvPicPr>
        <p:blipFill>
          <a:blip r:embed="rId3"/>
          <a:stretch>
            <a:fillRect/>
          </a:stretch>
        </p:blipFill>
        <p:spPr>
          <a:xfrm>
            <a:off x="5306975" y="1703989"/>
            <a:ext cx="3127897" cy="1759441"/>
          </a:xfrm>
          <a:prstGeom prst="rect">
            <a:avLst/>
          </a:prstGeom>
        </p:spPr>
      </p:pic>
    </p:spTree>
    <p:extLst>
      <p:ext uri="{BB962C8B-B14F-4D97-AF65-F5344CB8AC3E}">
        <p14:creationId xmlns:p14="http://schemas.microsoft.com/office/powerpoint/2010/main" val="1591249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852297" y="376515"/>
            <a:ext cx="3992787" cy="123222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a:solidFill>
                  <a:schemeClr val="tx1"/>
                </a:solidFill>
                <a:latin typeface="+mj-lt"/>
                <a:ea typeface="+mj-ea"/>
                <a:cs typeface="+mj-cs"/>
              </a:rPr>
              <a:t>Conclusion</a:t>
            </a:r>
            <a:endParaRPr lang="en-US" sz="3000" kern="1200">
              <a:solidFill>
                <a:schemeClr val="tx1"/>
              </a:solidFill>
              <a:latin typeface="+mj-lt"/>
              <a:ea typeface="+mj-ea"/>
              <a:cs typeface="+mj-cs"/>
            </a:endParaRPr>
          </a:p>
        </p:txBody>
      </p:sp>
      <p:sp>
        <p:nvSpPr>
          <p:cNvPr id="5" name="Text 1"/>
          <p:cNvSpPr/>
          <p:nvPr/>
        </p:nvSpPr>
        <p:spPr>
          <a:xfrm>
            <a:off x="858692" y="1804420"/>
            <a:ext cx="3986392" cy="26513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a:t>Understanding the fundamentals of AI is essential for navigating its impact on society.</a:t>
            </a:r>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r>
              <a:rPr lang="en-US" sz="1500"/>
              <a:t>As AI technologies continue to evolve, staying informed about their capabilities and limitations is crucial.</a:t>
            </a:r>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r>
              <a:rPr lang="en-US" sz="1500"/>
              <a:t>Embracing responsible AI development will help harness its benefits while mitigating risks.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3"/>
            <a:ext cx="3069391" cy="51434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
            <a:ext cx="3069391" cy="4800276"/>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6"/>
            <a:ext cx="3051501" cy="4800291"/>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7"/>
            <a:ext cx="2708601" cy="51434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0" descr="https://search-letsfade-com.herokuapp.com/proxy?url=https://annual-report.amc.org.au/wp-content/uploads/eaiim-diagram-scaled.png"/>
          <p:cNvPicPr>
            <a:picLocks noChangeAspect="1"/>
          </p:cNvPicPr>
          <p:nvPr/>
        </p:nvPicPr>
        <p:blipFill>
          <a:blip r:embed="rId3"/>
          <a:stretch>
            <a:fillRect/>
          </a:stretch>
        </p:blipFill>
        <p:spPr>
          <a:xfrm>
            <a:off x="5306975" y="1215255"/>
            <a:ext cx="3127897" cy="27369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1028699" y="220903"/>
            <a:ext cx="7421963" cy="7752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1" kern="1200">
                <a:solidFill>
                  <a:srgbClr val="FFFFFF"/>
                </a:solidFill>
                <a:latin typeface="+mj-lt"/>
                <a:ea typeface="+mj-ea"/>
                <a:cs typeface="+mj-cs"/>
              </a:rPr>
              <a:t>Which of the following statements are true</a:t>
            </a:r>
            <a:endParaRPr lang="en-US" sz="3000" kern="1200">
              <a:solidFill>
                <a:srgbClr val="FFFFFF"/>
              </a:solidFill>
              <a:latin typeface="+mj-lt"/>
              <a:ea typeface="+mj-ea"/>
              <a:cs typeface="+mj-cs"/>
            </a:endParaRPr>
          </a:p>
        </p:txBody>
      </p:sp>
      <p:sp>
        <p:nvSpPr>
          <p:cNvPr id="5" name="Text 1"/>
          <p:cNvSpPr/>
          <p:nvPr/>
        </p:nvSpPr>
        <p:spPr>
          <a:xfrm>
            <a:off x="1028699" y="1738647"/>
            <a:ext cx="7293023" cy="2762519"/>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500"/>
              <a:t>Artificial Intelligence is simulation of Human Intelligence in the form of programs or machines. </a:t>
            </a:r>
          </a:p>
          <a:p>
            <a:pPr marL="342900" indent="-228600">
              <a:lnSpc>
                <a:spcPct val="90000"/>
              </a:lnSpc>
              <a:spcAft>
                <a:spcPts val="600"/>
              </a:spcAft>
              <a:buFont typeface="Arial" panose="020B0604020202020204" pitchFamily="34" charset="0"/>
              <a:buChar char="•"/>
            </a:pPr>
            <a:r>
              <a:rPr lang="en-US" sz="1500"/>
              <a:t>Machine Learning is a Subset of Artificial Intelligence. </a:t>
            </a:r>
          </a:p>
          <a:p>
            <a:pPr marL="342900" indent="-228600">
              <a:lnSpc>
                <a:spcPct val="90000"/>
              </a:lnSpc>
              <a:spcAft>
                <a:spcPts val="600"/>
              </a:spcAft>
              <a:buFont typeface="Arial" panose="020B0604020202020204" pitchFamily="34" charset="0"/>
              <a:buChar char="•"/>
            </a:pPr>
            <a:r>
              <a:rPr lang="en-US" sz="1500"/>
              <a:t>Deep Learning is a Subset of Machine Learning. </a:t>
            </a:r>
          </a:p>
          <a:p>
            <a:pPr marL="342900" indent="-228600">
              <a:lnSpc>
                <a:spcPct val="90000"/>
              </a:lnSpc>
              <a:spcAft>
                <a:spcPts val="600"/>
              </a:spcAft>
              <a:buFont typeface="Arial" panose="020B0604020202020204" pitchFamily="34" charset="0"/>
              <a:buChar char="•"/>
            </a:pPr>
            <a:r>
              <a:rPr lang="en-US" sz="1500"/>
              <a:t>Generative AI is a subset of Deep Learning</a:t>
            </a:r>
          </a:p>
        </p:txBody>
      </p:sp>
    </p:spTree>
    <p:extLst>
      <p:ext uri="{BB962C8B-B14F-4D97-AF65-F5344CB8AC3E}">
        <p14:creationId xmlns:p14="http://schemas.microsoft.com/office/powerpoint/2010/main" val="2052391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5326" y="0"/>
            <a:ext cx="6213348" cy="51435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770" y="0"/>
            <a:ext cx="5966460" cy="51435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 0"/>
          <p:cNvSpPr/>
          <p:nvPr/>
        </p:nvSpPr>
        <p:spPr>
          <a:xfrm>
            <a:off x="1916723" y="1081453"/>
            <a:ext cx="5310553" cy="298059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100" b="1">
                <a:solidFill>
                  <a:schemeClr val="bg1">
                    <a:lumMod val="95000"/>
                    <a:lumOff val="5000"/>
                  </a:schemeClr>
                </a:solidFill>
                <a:latin typeface="+mj-lt"/>
                <a:ea typeface="+mj-ea"/>
                <a:cs typeface="+mj-cs"/>
              </a:rPr>
              <a:t>Q &amp; A /Feedback</a:t>
            </a:r>
            <a:endParaRPr lang="en-US" sz="4100">
              <a:solidFill>
                <a:schemeClr val="bg1">
                  <a:lumMod val="95000"/>
                  <a:lumOff val="5000"/>
                </a:schemeClr>
              </a:solidFill>
              <a:latin typeface="+mj-lt"/>
              <a:ea typeface="+mj-ea"/>
              <a:cs typeface="+mj-cs"/>
            </a:endParaRP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1028699" y="220903"/>
            <a:ext cx="7421963" cy="7752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1" kern="1200">
                <a:solidFill>
                  <a:srgbClr val="FFFFFF"/>
                </a:solidFill>
                <a:latin typeface="+mj-lt"/>
                <a:ea typeface="+mj-ea"/>
                <a:cs typeface="+mj-cs"/>
              </a:rPr>
              <a:t>AI Definition</a:t>
            </a:r>
            <a:endParaRPr lang="en-US" sz="3000" kern="1200">
              <a:solidFill>
                <a:srgbClr val="FFFFFF"/>
              </a:solidFill>
              <a:latin typeface="+mj-lt"/>
              <a:ea typeface="+mj-ea"/>
              <a:cs typeface="+mj-cs"/>
            </a:endParaRPr>
          </a:p>
        </p:txBody>
      </p:sp>
      <p:sp>
        <p:nvSpPr>
          <p:cNvPr id="5" name="Text 1"/>
          <p:cNvSpPr/>
          <p:nvPr/>
        </p:nvSpPr>
        <p:spPr>
          <a:xfrm>
            <a:off x="1028699" y="1738647"/>
            <a:ext cx="7293023" cy="27625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a:t>Artificial Intelligence (AI) is the simulation of human intelligence processes by machines.</a:t>
            </a:r>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r>
              <a:rPr lang="en-US" sz="1500"/>
              <a:t>These processes include learning, reasoning, and self-correction.</a:t>
            </a:r>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r>
              <a:rPr lang="en-US" sz="1500"/>
              <a:t>AI can be categorized into narrow AI, which is designed for specific tasks, and general AI, which aims to perform any intellectual task that a human can do.</a:t>
            </a:r>
          </a:p>
          <a:p>
            <a:pPr indent="-228600">
              <a:lnSpc>
                <a:spcPct val="90000"/>
              </a:lnSpc>
              <a:spcAft>
                <a:spcPts val="600"/>
              </a:spcAft>
              <a:buFont typeface="Arial" panose="020B0604020202020204" pitchFamily="34" charset="0"/>
              <a:buChar char="•"/>
            </a:pPr>
            <a:endParaRPr lang="en-US" sz="1500"/>
          </a:p>
        </p:txBody>
      </p:sp>
    </p:spTree>
    <p:extLst>
      <p:ext uri="{BB962C8B-B14F-4D97-AF65-F5344CB8AC3E}">
        <p14:creationId xmlns:p14="http://schemas.microsoft.com/office/powerpoint/2010/main" val="668853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852297" y="376515"/>
            <a:ext cx="3992787" cy="123222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a:solidFill>
                  <a:schemeClr val="tx1"/>
                </a:solidFill>
                <a:latin typeface="+mj-lt"/>
                <a:ea typeface="+mj-ea"/>
                <a:cs typeface="+mj-cs"/>
              </a:rPr>
              <a:t>History of AI</a:t>
            </a:r>
            <a:endParaRPr lang="en-US" sz="3000" kern="1200">
              <a:solidFill>
                <a:schemeClr val="tx1"/>
              </a:solidFill>
              <a:latin typeface="+mj-lt"/>
              <a:ea typeface="+mj-ea"/>
              <a:cs typeface="+mj-cs"/>
            </a:endParaRPr>
          </a:p>
        </p:txBody>
      </p:sp>
      <p:sp>
        <p:nvSpPr>
          <p:cNvPr id="5" name="Text 1"/>
          <p:cNvSpPr/>
          <p:nvPr/>
        </p:nvSpPr>
        <p:spPr>
          <a:xfrm>
            <a:off x="858692" y="1804420"/>
            <a:ext cx="3986392" cy="26513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a:t>The concept of AI dates back to ancient myths and legends about intelligent automatons.</a:t>
            </a:r>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r>
              <a:rPr lang="en-US" sz="1500"/>
              <a:t>The term "Artificial Intelligence" was officially coined in 1956 at the Dartmouth Conference.</a:t>
            </a:r>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r>
              <a:rPr lang="en-US" sz="1500"/>
              <a:t>Since then, AI has evolved through various phases, including periods of optimism and challenges known as AI winters.</a:t>
            </a:r>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3"/>
            <a:ext cx="3069391" cy="51434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
            <a:ext cx="3069391" cy="4800276"/>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6"/>
            <a:ext cx="3051501" cy="4800291"/>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7"/>
            <a:ext cx="2708601" cy="51434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0" descr="https://search-letsfade-com.herokuapp.com/proxy?url=https://i.ytimg.com/vi/-qnMLjxJZm0/maxresdefault.jpg"/>
          <p:cNvPicPr>
            <a:picLocks noChangeAspect="1"/>
          </p:cNvPicPr>
          <p:nvPr/>
        </p:nvPicPr>
        <p:blipFill>
          <a:blip r:embed="rId3"/>
          <a:stretch>
            <a:fillRect/>
          </a:stretch>
        </p:blipFill>
        <p:spPr>
          <a:xfrm>
            <a:off x="5306975" y="1703988"/>
            <a:ext cx="3127897" cy="175944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2D87C9-A2CF-C807-7DFD-2C92D18AE0D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4B4F08-55A5-CDB8-19F0-DB0901D6A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2338E5-EEEB-4C16-C497-DCA6288AC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143997" cy="1193055"/>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71C2AC-14F8-C670-6FE8-DF2D68568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86479" cy="1193056"/>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E1B276-BE14-568D-6DF7-E2948F761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4" y="0"/>
            <a:ext cx="3057523" cy="1193055"/>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7E3926-8AE8-7DFF-A175-45E4F28EE7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512" y="0"/>
            <a:ext cx="8799485" cy="1198074"/>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a:extLst>
              <a:ext uri="{FF2B5EF4-FFF2-40B4-BE49-F238E27FC236}">
                <a16:creationId xmlns:a16="http://schemas.microsoft.com/office/drawing/2014/main" id="{3457DF37-836C-1E51-62D3-D031613F36CB}"/>
              </a:ext>
            </a:extLst>
          </p:cNvPr>
          <p:cNvSpPr/>
          <p:nvPr/>
        </p:nvSpPr>
        <p:spPr>
          <a:xfrm>
            <a:off x="1028699" y="220903"/>
            <a:ext cx="7421963" cy="77525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000" b="1" kern="1200" dirty="0">
                <a:solidFill>
                  <a:srgbClr val="FFFFFF"/>
                </a:solidFill>
                <a:latin typeface="+mj-lt"/>
                <a:ea typeface="+mj-ea"/>
                <a:cs typeface="+mj-cs"/>
              </a:rPr>
              <a:t>AI Journey</a:t>
            </a:r>
            <a:endParaRPr lang="en-US" sz="3000" kern="1200" dirty="0">
              <a:solidFill>
                <a:srgbClr val="FFFFFF"/>
              </a:solidFill>
              <a:latin typeface="+mj-lt"/>
              <a:ea typeface="+mj-ea"/>
              <a:cs typeface="+mj-cs"/>
            </a:endParaRPr>
          </a:p>
        </p:txBody>
      </p:sp>
      <p:sp>
        <p:nvSpPr>
          <p:cNvPr id="5" name="Text 1">
            <a:extLst>
              <a:ext uri="{FF2B5EF4-FFF2-40B4-BE49-F238E27FC236}">
                <a16:creationId xmlns:a16="http://schemas.microsoft.com/office/drawing/2014/main" id="{42FF9CC9-AFBC-83A8-C828-B2E8096A9CD6}"/>
              </a:ext>
            </a:extLst>
          </p:cNvPr>
          <p:cNvSpPr/>
          <p:nvPr/>
        </p:nvSpPr>
        <p:spPr>
          <a:xfrm>
            <a:off x="1028699" y="1738647"/>
            <a:ext cx="7293023" cy="27625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500" dirty="0"/>
          </a:p>
        </p:txBody>
      </p:sp>
      <p:graphicFrame>
        <p:nvGraphicFramePr>
          <p:cNvPr id="2" name="Diagram 1">
            <a:extLst>
              <a:ext uri="{FF2B5EF4-FFF2-40B4-BE49-F238E27FC236}">
                <a16:creationId xmlns:a16="http://schemas.microsoft.com/office/drawing/2014/main" id="{AB667723-4B96-803E-30BF-275D9128D0B0}"/>
              </a:ext>
            </a:extLst>
          </p:cNvPr>
          <p:cNvGraphicFramePr/>
          <p:nvPr>
            <p:extLst>
              <p:ext uri="{D42A27DB-BD31-4B8C-83A1-F6EECF244321}">
                <p14:modId xmlns:p14="http://schemas.microsoft.com/office/powerpoint/2010/main" val="1235260995"/>
              </p:ext>
            </p:extLst>
          </p:nvPr>
        </p:nvGraphicFramePr>
        <p:xfrm>
          <a:off x="1105988" y="1347687"/>
          <a:ext cx="6640286" cy="328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1119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1"/>
          <p:cNvSpPr/>
          <p:nvPr/>
        </p:nvSpPr>
        <p:spPr>
          <a:xfrm>
            <a:off x="457199" y="1143000"/>
            <a:ext cx="8059783" cy="3200400"/>
          </a:xfrm>
          <a:prstGeom prst="rect">
            <a:avLst/>
          </a:prstGeom>
          <a:noFill/>
          <a:ln/>
        </p:spPr>
        <p:txBody>
          <a:bodyPr wrap="square" rtlCol="0" anchor="t"/>
          <a:lstStyle/>
          <a:p>
            <a:endParaRPr lang="en-US" sz="1600" dirty="0"/>
          </a:p>
        </p:txBody>
      </p:sp>
      <p:sp>
        <p:nvSpPr>
          <p:cNvPr id="6" name="Rectangle: Rounded Corners 5">
            <a:extLst>
              <a:ext uri="{FF2B5EF4-FFF2-40B4-BE49-F238E27FC236}">
                <a16:creationId xmlns:a16="http://schemas.microsoft.com/office/drawing/2014/main" id="{C4C0924D-3CAF-5908-2381-4D295C360931}"/>
              </a:ext>
            </a:extLst>
          </p:cNvPr>
          <p:cNvSpPr/>
          <p:nvPr/>
        </p:nvSpPr>
        <p:spPr>
          <a:xfrm>
            <a:off x="235131" y="176349"/>
            <a:ext cx="8523515" cy="46242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BC95927-8300-0856-FADB-737CAA2FA18A}"/>
              </a:ext>
            </a:extLst>
          </p:cNvPr>
          <p:cNvSpPr txBox="1"/>
          <p:nvPr/>
        </p:nvSpPr>
        <p:spPr>
          <a:xfrm>
            <a:off x="1365068" y="319707"/>
            <a:ext cx="6263640" cy="553998"/>
          </a:xfrm>
          <a:prstGeom prst="rect">
            <a:avLst/>
          </a:prstGeom>
          <a:noFill/>
        </p:spPr>
        <p:txBody>
          <a:bodyPr wrap="square" rtlCol="0">
            <a:spAutoFit/>
          </a:bodyPr>
          <a:lstStyle/>
          <a:p>
            <a:r>
              <a:rPr lang="en-US" dirty="0"/>
              <a:t>	</a:t>
            </a:r>
            <a:r>
              <a:rPr lang="en-US" dirty="0">
                <a:solidFill>
                  <a:schemeClr val="bg1"/>
                </a:solidFill>
              </a:rPr>
              <a:t>Artificial Intelligence (AI)</a:t>
            </a:r>
          </a:p>
          <a:p>
            <a:r>
              <a:rPr lang="en-US" sz="1200" dirty="0">
                <a:solidFill>
                  <a:schemeClr val="bg1"/>
                </a:solidFill>
              </a:rPr>
              <a:t>It is simulation of Human intelligence in the form of programs or machines.</a:t>
            </a:r>
          </a:p>
        </p:txBody>
      </p:sp>
      <p:sp>
        <p:nvSpPr>
          <p:cNvPr id="8" name="Rectangle: Rounded Corners 7">
            <a:extLst>
              <a:ext uri="{FF2B5EF4-FFF2-40B4-BE49-F238E27FC236}">
                <a16:creationId xmlns:a16="http://schemas.microsoft.com/office/drawing/2014/main" id="{86AEABE4-C1FE-09EF-B313-E51CEDC81998}"/>
              </a:ext>
            </a:extLst>
          </p:cNvPr>
          <p:cNvSpPr/>
          <p:nvPr/>
        </p:nvSpPr>
        <p:spPr>
          <a:xfrm>
            <a:off x="359229" y="873705"/>
            <a:ext cx="7844245" cy="373899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C53690B-0CD3-3D51-E9CF-9C21DA65F261}"/>
              </a:ext>
            </a:extLst>
          </p:cNvPr>
          <p:cNvSpPr txBox="1"/>
          <p:nvPr/>
        </p:nvSpPr>
        <p:spPr>
          <a:xfrm>
            <a:off x="627017" y="1009528"/>
            <a:ext cx="7106194" cy="738664"/>
          </a:xfrm>
          <a:prstGeom prst="rect">
            <a:avLst/>
          </a:prstGeom>
          <a:noFill/>
        </p:spPr>
        <p:txBody>
          <a:bodyPr wrap="square" rtlCol="0">
            <a:spAutoFit/>
          </a:bodyPr>
          <a:lstStyle/>
          <a:p>
            <a:r>
              <a:rPr lang="en-US" dirty="0"/>
              <a:t>		</a:t>
            </a:r>
            <a:r>
              <a:rPr lang="en-US" dirty="0">
                <a:solidFill>
                  <a:schemeClr val="bg1"/>
                </a:solidFill>
              </a:rPr>
              <a:t>Machine Learning (ML)</a:t>
            </a:r>
          </a:p>
          <a:p>
            <a:r>
              <a:rPr lang="en-US" sz="1200" dirty="0">
                <a:solidFill>
                  <a:schemeClr val="bg1"/>
                </a:solidFill>
              </a:rPr>
              <a:t>It allows the machines to learn based on the previous data and make predictions without explicit Programming. While doing this it will calculate based on optimal performance measure.</a:t>
            </a:r>
          </a:p>
        </p:txBody>
      </p:sp>
      <p:sp>
        <p:nvSpPr>
          <p:cNvPr id="10" name="Rectangle: Rounded Corners 9">
            <a:extLst>
              <a:ext uri="{FF2B5EF4-FFF2-40B4-BE49-F238E27FC236}">
                <a16:creationId xmlns:a16="http://schemas.microsoft.com/office/drawing/2014/main" id="{39A419D4-C345-4AED-B5F7-07565AFA39E2}"/>
              </a:ext>
            </a:extLst>
          </p:cNvPr>
          <p:cNvSpPr/>
          <p:nvPr/>
        </p:nvSpPr>
        <p:spPr>
          <a:xfrm>
            <a:off x="529046" y="1704703"/>
            <a:ext cx="7465423" cy="2566852"/>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8769981-6E89-B1AD-626B-8B672EBC4E03}"/>
              </a:ext>
            </a:extLst>
          </p:cNvPr>
          <p:cNvSpPr txBox="1"/>
          <p:nvPr/>
        </p:nvSpPr>
        <p:spPr>
          <a:xfrm>
            <a:off x="678767" y="1704703"/>
            <a:ext cx="7171508" cy="738664"/>
          </a:xfrm>
          <a:prstGeom prst="rect">
            <a:avLst/>
          </a:prstGeom>
          <a:noFill/>
        </p:spPr>
        <p:txBody>
          <a:bodyPr wrap="square" rtlCol="0">
            <a:spAutoFit/>
          </a:bodyPr>
          <a:lstStyle/>
          <a:p>
            <a:r>
              <a:rPr lang="en-US" dirty="0"/>
              <a:t>		</a:t>
            </a:r>
            <a:r>
              <a:rPr lang="en-US" dirty="0">
                <a:solidFill>
                  <a:schemeClr val="bg1"/>
                </a:solidFill>
              </a:rPr>
              <a:t>Deep Learning (DL)</a:t>
            </a:r>
          </a:p>
          <a:p>
            <a:r>
              <a:rPr lang="en-US" sz="1200" dirty="0">
                <a:solidFill>
                  <a:schemeClr val="bg1"/>
                </a:solidFill>
              </a:rPr>
              <a:t>It use neural network where it learns patterns directly from data through multiple layers. Inspired by neural networks in human brain.</a:t>
            </a:r>
          </a:p>
        </p:txBody>
      </p:sp>
      <p:sp>
        <p:nvSpPr>
          <p:cNvPr id="13" name="Rectangle: Rounded Corners 12">
            <a:extLst>
              <a:ext uri="{FF2B5EF4-FFF2-40B4-BE49-F238E27FC236}">
                <a16:creationId xmlns:a16="http://schemas.microsoft.com/office/drawing/2014/main" id="{9350CFED-5683-F3D8-866C-937733280743}"/>
              </a:ext>
            </a:extLst>
          </p:cNvPr>
          <p:cNvSpPr/>
          <p:nvPr/>
        </p:nvSpPr>
        <p:spPr>
          <a:xfrm>
            <a:off x="685801" y="2426598"/>
            <a:ext cx="7171508" cy="1707374"/>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Generative AI (Gen AI)</a:t>
            </a:r>
          </a:p>
          <a:p>
            <a:pPr algn="ctr"/>
            <a:r>
              <a:rPr lang="en-US" dirty="0"/>
              <a:t>It is used to create new content. It can be text, images, audio, videos etc.</a:t>
            </a:r>
          </a:p>
          <a:p>
            <a:pPr algn="ctr"/>
            <a:r>
              <a:rPr lang="en-US" dirty="0"/>
              <a:t>By learning patterns from existing data and generate new data.</a:t>
            </a:r>
          </a:p>
        </p:txBody>
      </p:sp>
    </p:spTree>
    <p:extLst>
      <p:ext uri="{BB962C8B-B14F-4D97-AF65-F5344CB8AC3E}">
        <p14:creationId xmlns:p14="http://schemas.microsoft.com/office/powerpoint/2010/main" val="43875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p:cNvSpPr/>
          <p:nvPr/>
        </p:nvSpPr>
        <p:spPr>
          <a:xfrm>
            <a:off x="852297" y="376515"/>
            <a:ext cx="3992787" cy="123222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000" b="1" kern="1200">
                <a:solidFill>
                  <a:schemeClr val="tx1"/>
                </a:solidFill>
                <a:latin typeface="+mj-lt"/>
                <a:ea typeface="+mj-ea"/>
                <a:cs typeface="+mj-cs"/>
              </a:rPr>
              <a:t>AI in Everyday Life – use cases</a:t>
            </a:r>
            <a:endParaRPr lang="en-US" sz="3000" kern="1200">
              <a:solidFill>
                <a:schemeClr val="tx1"/>
              </a:solidFill>
              <a:latin typeface="+mj-lt"/>
              <a:ea typeface="+mj-ea"/>
              <a:cs typeface="+mj-cs"/>
            </a:endParaRPr>
          </a:p>
        </p:txBody>
      </p:sp>
      <p:sp>
        <p:nvSpPr>
          <p:cNvPr id="5" name="Text 1"/>
          <p:cNvSpPr/>
          <p:nvPr/>
        </p:nvSpPr>
        <p:spPr>
          <a:xfrm>
            <a:off x="858692" y="1804420"/>
            <a:ext cx="3986392" cy="26513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400"/>
              <a:t>AI is increasingly integrated into everyday applications, enhancing user experiences and efficiency.</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Examples include virtual assistants like Siri and Alexa, which understand and respond to voice commands.</a:t>
            </a:r>
          </a:p>
          <a:p>
            <a:pPr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a:t>AI also powers recommendation systems on platforms such as Netflix and Amazon, personalizing content for users.</a:t>
            </a:r>
          </a:p>
        </p:txBody>
      </p:sp>
      <p:sp>
        <p:nvSpPr>
          <p:cNvPr id="25" name="Rectangle 2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3"/>
            <a:ext cx="3069391" cy="51434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
            <a:ext cx="3069391" cy="4800276"/>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6"/>
            <a:ext cx="3051501" cy="4800291"/>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7"/>
            <a:ext cx="2708601" cy="51434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Image 0" descr="https://search-letsfade-com.herokuapp.com/proxy?url=https://www.guru99.com/images/3/artificial-intelligence-applications-examples-1.png"/>
          <p:cNvPicPr>
            <a:picLocks noChangeAspect="1"/>
          </p:cNvPicPr>
          <p:nvPr/>
        </p:nvPicPr>
        <p:blipFill>
          <a:blip r:embed="rId3"/>
          <a:stretch>
            <a:fillRect/>
          </a:stretch>
        </p:blipFill>
        <p:spPr>
          <a:xfrm>
            <a:off x="5306975" y="1416838"/>
            <a:ext cx="3127897" cy="233374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6468</TotalTime>
  <Words>2136</Words>
  <Application>Microsoft Office PowerPoint</Application>
  <PresentationFormat>On-screen Show (16:9)</PresentationFormat>
  <Paragraphs>424</Paragraphs>
  <Slides>40</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Aptos</vt:lpstr>
      <vt:lpstr>Arial</vt:lpstr>
      <vt:lpstr>Optima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SlideMake.com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AI Related Topics</dc:title>
  <dc:subject>Fundamentals Of AI Related Topics</dc:subject>
  <dc:creator>SlideMake.com</dc:creator>
  <cp:lastModifiedBy>Daram, Sreepadha</cp:lastModifiedBy>
  <cp:revision>111</cp:revision>
  <dcterms:created xsi:type="dcterms:W3CDTF">2024-09-01T00:57:38Z</dcterms:created>
  <dcterms:modified xsi:type="dcterms:W3CDTF">2025-04-20T02:59:48Z</dcterms:modified>
</cp:coreProperties>
</file>